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3"/>
  </p:notesMasterIdLst>
  <p:sldIdLst>
    <p:sldId id="303" r:id="rId3"/>
    <p:sldId id="257" r:id="rId4"/>
    <p:sldId id="258" r:id="rId5"/>
    <p:sldId id="259" r:id="rId6"/>
    <p:sldId id="260" r:id="rId7"/>
    <p:sldId id="261" r:id="rId8"/>
    <p:sldId id="262" r:id="rId9"/>
    <p:sldId id="263" r:id="rId10"/>
    <p:sldId id="264" r:id="rId11"/>
    <p:sldId id="265"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023"/>
    <a:srgbClr val="A9C03F"/>
    <a:srgbClr val="99CC00"/>
    <a:srgbClr val="99FF66"/>
    <a:srgbClr val="CCFF9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2BE3E4-807D-4BB5-B418-843CF79CC8DC}">
  <a:tblStyle styleId="{D22BE3E4-807D-4BB5-B418-843CF79CC8DC}"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BF5F2559-0A7A-4EC0-A11F-69633EBBF495}" styleName="Table_1">
    <a:wholeTbl>
      <a:tcTxStyle b="off" i="off">
        <a:font>
          <a:latin typeface="Rockwell"/>
          <a:ea typeface="Rockwell"/>
          <a:cs typeface="Rockwell"/>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rgbClr val="FFFFFF"/>
      </a:tcTxStyle>
      <a:tcStyle>
        <a:tcBdr/>
        <a:fill>
          <a:solidFill>
            <a:srgbClr val="FFAB40"/>
          </a:solidFill>
        </a:fill>
      </a:tcStyle>
    </a:lastCol>
    <a:firstCol>
      <a:tcTxStyle b="on" i="off">
        <a:font>
          <a:latin typeface="Rockwell"/>
          <a:ea typeface="Rockwell"/>
          <a:cs typeface="Rockwell"/>
        </a:font>
        <a:srgbClr val="FFFFFF"/>
      </a:tcTxStyle>
      <a:tcStyle>
        <a:tcBdr/>
        <a:fill>
          <a:solidFill>
            <a:srgbClr val="FFAB40"/>
          </a:solidFill>
        </a:fill>
      </a:tcStyle>
    </a:firstCol>
    <a:lastRow>
      <a:tcTxStyle b="on" i="off">
        <a:font>
          <a:latin typeface="Rockwell"/>
          <a:ea typeface="Rockwell"/>
          <a:cs typeface="Rockwell"/>
        </a:font>
        <a:srgbClr val="FFFFFF"/>
      </a:tcTxStyle>
      <a:tcStyle>
        <a:tcBdr>
          <a:top>
            <a:ln w="38100" cap="flat" cmpd="sng">
              <a:solidFill>
                <a:srgbClr val="FFFFFF"/>
              </a:solidFill>
              <a:prstDash val="solid"/>
              <a:round/>
              <a:headEnd type="none" w="sm" len="sm"/>
              <a:tailEnd type="none" w="sm" len="sm"/>
            </a:ln>
          </a:top>
        </a:tcBdr>
        <a:fill>
          <a:solidFill>
            <a:srgbClr val="FFAB40"/>
          </a:solidFill>
        </a:fill>
      </a:tcStyle>
    </a:lastRow>
    <a:seCell>
      <a:tcTxStyle/>
      <a:tcStyle>
        <a:tcBdr/>
      </a:tcStyle>
    </a:seCell>
    <a:swCell>
      <a:tcTxStyle/>
      <a:tcStyle>
        <a:tcBdr/>
      </a:tcStyle>
    </a:swCell>
    <a:firstRow>
      <a:tcTxStyle b="on" i="off">
        <a:font>
          <a:latin typeface="Rockwell"/>
          <a:ea typeface="Rockwell"/>
          <a:cs typeface="Rockwell"/>
        </a:font>
        <a:srgbClr val="FFFFFF"/>
      </a:tcTxStyle>
      <a:tcStyle>
        <a:tcBdr>
          <a:bottom>
            <a:ln w="38100" cap="flat" cmpd="sng">
              <a:solidFill>
                <a:srgbClr val="FFFFFF"/>
              </a:solidFill>
              <a:prstDash val="solid"/>
              <a:round/>
              <a:headEnd type="none" w="sm" len="sm"/>
              <a:tailEnd type="none" w="sm" len="sm"/>
            </a:ln>
          </a:bottom>
        </a:tcBdr>
        <a:fill>
          <a:solidFill>
            <a:srgbClr val="FFAB40"/>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37"/>
    <p:restoredTop sz="94659"/>
  </p:normalViewPr>
  <p:slideViewPr>
    <p:cSldViewPr snapToGrid="0">
      <p:cViewPr varScale="1">
        <p:scale>
          <a:sx n="108" d="100"/>
          <a:sy n="108" d="100"/>
        </p:scale>
        <p:origin x="64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457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75" name="Shape 1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R="0" lvl="1"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R="0" lvl="2"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R="0" lvl="3"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R="0" lvl="4"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R="0" lvl="5"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R="0" lvl="6"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R="0" lvl="7"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R="0" lvl="8"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16000"/>
              <a:buFont typeface="Arial"/>
              <a:buNone/>
              <a:defRPr sz="16000">
                <a:solidFill>
                  <a:schemeClr val="dk1"/>
                </a:solidFill>
              </a:defRPr>
            </a:lvl2pPr>
            <a:lvl3pPr lvl="2" algn="ctr">
              <a:spcBef>
                <a:spcPts val="0"/>
              </a:spcBef>
              <a:spcAft>
                <a:spcPts val="0"/>
              </a:spcAft>
              <a:buClr>
                <a:schemeClr val="dk1"/>
              </a:buClr>
              <a:buSzPts val="16000"/>
              <a:buFont typeface="Arial"/>
              <a:buNone/>
              <a:defRPr sz="16000">
                <a:solidFill>
                  <a:schemeClr val="dk1"/>
                </a:solidFill>
              </a:defRPr>
            </a:lvl3pPr>
            <a:lvl4pPr lvl="3" algn="ctr">
              <a:spcBef>
                <a:spcPts val="0"/>
              </a:spcBef>
              <a:spcAft>
                <a:spcPts val="0"/>
              </a:spcAft>
              <a:buClr>
                <a:schemeClr val="dk1"/>
              </a:buClr>
              <a:buSzPts val="16000"/>
              <a:buFont typeface="Arial"/>
              <a:buNone/>
              <a:defRPr sz="16000">
                <a:solidFill>
                  <a:schemeClr val="dk1"/>
                </a:solidFill>
              </a:defRPr>
            </a:lvl4pPr>
            <a:lvl5pPr lvl="4" algn="ctr">
              <a:spcBef>
                <a:spcPts val="0"/>
              </a:spcBef>
              <a:spcAft>
                <a:spcPts val="0"/>
              </a:spcAft>
              <a:buClr>
                <a:schemeClr val="dk1"/>
              </a:buClr>
              <a:buSzPts val="16000"/>
              <a:buFont typeface="Arial"/>
              <a:buNone/>
              <a:defRPr sz="16000">
                <a:solidFill>
                  <a:schemeClr val="dk1"/>
                </a:solidFill>
              </a:defRPr>
            </a:lvl5pPr>
            <a:lvl6pPr lvl="5" algn="ctr">
              <a:spcBef>
                <a:spcPts val="0"/>
              </a:spcBef>
              <a:spcAft>
                <a:spcPts val="0"/>
              </a:spcAft>
              <a:buClr>
                <a:schemeClr val="dk1"/>
              </a:buClr>
              <a:buSzPts val="16000"/>
              <a:buFont typeface="Arial"/>
              <a:buNone/>
              <a:defRPr sz="16000">
                <a:solidFill>
                  <a:schemeClr val="dk1"/>
                </a:solidFill>
              </a:defRPr>
            </a:lvl6pPr>
            <a:lvl7pPr lvl="6" algn="ctr">
              <a:spcBef>
                <a:spcPts val="0"/>
              </a:spcBef>
              <a:spcAft>
                <a:spcPts val="0"/>
              </a:spcAft>
              <a:buClr>
                <a:schemeClr val="dk1"/>
              </a:buClr>
              <a:buSzPts val="16000"/>
              <a:buFont typeface="Arial"/>
              <a:buNone/>
              <a:defRPr sz="16000">
                <a:solidFill>
                  <a:schemeClr val="dk1"/>
                </a:solidFill>
              </a:defRPr>
            </a:lvl7pPr>
            <a:lvl8pPr lvl="7" algn="ctr">
              <a:spcBef>
                <a:spcPts val="0"/>
              </a:spcBef>
              <a:spcAft>
                <a:spcPts val="0"/>
              </a:spcAft>
              <a:buClr>
                <a:schemeClr val="dk1"/>
              </a:buClr>
              <a:buSzPts val="16000"/>
              <a:buFont typeface="Arial"/>
              <a:buNone/>
              <a:defRPr sz="16000">
                <a:solidFill>
                  <a:schemeClr val="dk1"/>
                </a:solidFill>
              </a:defRPr>
            </a:lvl8pPr>
            <a:lvl9pPr lvl="8"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08968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606097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63959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607604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12166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10356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457799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323327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4800"/>
              <a:buFont typeface="Arial"/>
              <a:buNone/>
              <a:defRPr sz="4800">
                <a:solidFill>
                  <a:schemeClr val="dk1"/>
                </a:solidFill>
              </a:defRPr>
            </a:lvl2pPr>
            <a:lvl3pPr lvl="2" algn="ctr">
              <a:spcBef>
                <a:spcPts val="0"/>
              </a:spcBef>
              <a:spcAft>
                <a:spcPts val="0"/>
              </a:spcAft>
              <a:buClr>
                <a:schemeClr val="dk1"/>
              </a:buClr>
              <a:buSzPts val="4800"/>
              <a:buFont typeface="Arial"/>
              <a:buNone/>
              <a:defRPr sz="4800">
                <a:solidFill>
                  <a:schemeClr val="dk1"/>
                </a:solidFill>
              </a:defRPr>
            </a:lvl3pPr>
            <a:lvl4pPr lvl="3" algn="ctr">
              <a:spcBef>
                <a:spcPts val="0"/>
              </a:spcBef>
              <a:spcAft>
                <a:spcPts val="0"/>
              </a:spcAft>
              <a:buClr>
                <a:schemeClr val="dk1"/>
              </a:buClr>
              <a:buSzPts val="4800"/>
              <a:buFont typeface="Arial"/>
              <a:buNone/>
              <a:defRPr sz="4800">
                <a:solidFill>
                  <a:schemeClr val="dk1"/>
                </a:solidFill>
              </a:defRPr>
            </a:lvl4pPr>
            <a:lvl5pPr lvl="4" algn="ctr">
              <a:spcBef>
                <a:spcPts val="0"/>
              </a:spcBef>
              <a:spcAft>
                <a:spcPts val="0"/>
              </a:spcAft>
              <a:buClr>
                <a:schemeClr val="dk1"/>
              </a:buClr>
              <a:buSzPts val="4800"/>
              <a:buFont typeface="Arial"/>
              <a:buNone/>
              <a:defRPr sz="4800">
                <a:solidFill>
                  <a:schemeClr val="dk1"/>
                </a:solidFill>
              </a:defRPr>
            </a:lvl5pPr>
            <a:lvl6pPr lvl="5" algn="ctr">
              <a:spcBef>
                <a:spcPts val="0"/>
              </a:spcBef>
              <a:spcAft>
                <a:spcPts val="0"/>
              </a:spcAft>
              <a:buClr>
                <a:schemeClr val="dk1"/>
              </a:buClr>
              <a:buSzPts val="4800"/>
              <a:buFont typeface="Arial"/>
              <a:buNone/>
              <a:defRPr sz="4800">
                <a:solidFill>
                  <a:schemeClr val="dk1"/>
                </a:solidFill>
              </a:defRPr>
            </a:lvl6pPr>
            <a:lvl7pPr lvl="6" algn="ctr">
              <a:spcBef>
                <a:spcPts val="0"/>
              </a:spcBef>
              <a:spcAft>
                <a:spcPts val="0"/>
              </a:spcAft>
              <a:buClr>
                <a:schemeClr val="dk1"/>
              </a:buClr>
              <a:buSzPts val="4800"/>
              <a:buFont typeface="Arial"/>
              <a:buNone/>
              <a:defRPr sz="4800">
                <a:solidFill>
                  <a:schemeClr val="dk1"/>
                </a:solidFill>
              </a:defRPr>
            </a:lvl7pPr>
            <a:lvl8pPr lvl="7" algn="ctr">
              <a:spcBef>
                <a:spcPts val="0"/>
              </a:spcBef>
              <a:spcAft>
                <a:spcPts val="0"/>
              </a:spcAft>
              <a:buClr>
                <a:schemeClr val="dk1"/>
              </a:buClr>
              <a:buSzPts val="4800"/>
              <a:buFont typeface="Arial"/>
              <a:buNone/>
              <a:defRPr sz="4800">
                <a:solidFill>
                  <a:schemeClr val="dk1"/>
                </a:solidFill>
              </a:defRPr>
            </a:lvl8pPr>
            <a:lvl9pPr lvl="8"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31457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6030541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0677555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799514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956025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30255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96607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383604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939854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51447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023932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212872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459077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140133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469810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632907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615424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10722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624337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77748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97653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302260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066584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6687165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1950754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46151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200"/>
              <a:buFont typeface="Arial"/>
              <a:buNone/>
              <a:defRPr sz="3200">
                <a:solidFill>
                  <a:schemeClr val="dk1"/>
                </a:solidFill>
              </a:defRPr>
            </a:lvl2pPr>
            <a:lvl3pPr lvl="2">
              <a:spcBef>
                <a:spcPts val="0"/>
              </a:spcBef>
              <a:spcAft>
                <a:spcPts val="0"/>
              </a:spcAft>
              <a:buClr>
                <a:schemeClr val="dk1"/>
              </a:buClr>
              <a:buSzPts val="3200"/>
              <a:buFont typeface="Arial"/>
              <a:buNone/>
              <a:defRPr sz="3200">
                <a:solidFill>
                  <a:schemeClr val="dk1"/>
                </a:solidFill>
              </a:defRPr>
            </a:lvl3pPr>
            <a:lvl4pPr lvl="3">
              <a:spcBef>
                <a:spcPts val="0"/>
              </a:spcBef>
              <a:spcAft>
                <a:spcPts val="0"/>
              </a:spcAft>
              <a:buClr>
                <a:schemeClr val="dk1"/>
              </a:buClr>
              <a:buSzPts val="3200"/>
              <a:buFont typeface="Arial"/>
              <a:buNone/>
              <a:defRPr sz="3200">
                <a:solidFill>
                  <a:schemeClr val="dk1"/>
                </a:solidFill>
              </a:defRPr>
            </a:lvl4pPr>
            <a:lvl5pPr lvl="4">
              <a:spcBef>
                <a:spcPts val="0"/>
              </a:spcBef>
              <a:spcAft>
                <a:spcPts val="0"/>
              </a:spcAft>
              <a:buClr>
                <a:schemeClr val="dk1"/>
              </a:buClr>
              <a:buSzPts val="3200"/>
              <a:buFont typeface="Arial"/>
              <a:buNone/>
              <a:defRPr sz="3200">
                <a:solidFill>
                  <a:schemeClr val="dk1"/>
                </a:solidFill>
              </a:defRPr>
            </a:lvl5pPr>
            <a:lvl6pPr lvl="5">
              <a:spcBef>
                <a:spcPts val="0"/>
              </a:spcBef>
              <a:spcAft>
                <a:spcPts val="0"/>
              </a:spcAft>
              <a:buClr>
                <a:schemeClr val="dk1"/>
              </a:buClr>
              <a:buSzPts val="3200"/>
              <a:buFont typeface="Arial"/>
              <a:buNone/>
              <a:defRPr sz="3200">
                <a:solidFill>
                  <a:schemeClr val="dk1"/>
                </a:solidFill>
              </a:defRPr>
            </a:lvl6pPr>
            <a:lvl7pPr lvl="6">
              <a:spcBef>
                <a:spcPts val="0"/>
              </a:spcBef>
              <a:spcAft>
                <a:spcPts val="0"/>
              </a:spcAft>
              <a:buClr>
                <a:schemeClr val="dk1"/>
              </a:buClr>
              <a:buSzPts val="3200"/>
              <a:buFont typeface="Arial"/>
              <a:buNone/>
              <a:defRPr sz="3200">
                <a:solidFill>
                  <a:schemeClr val="dk1"/>
                </a:solidFill>
              </a:defRPr>
            </a:lvl7pPr>
            <a:lvl8pPr lvl="7">
              <a:spcBef>
                <a:spcPts val="0"/>
              </a:spcBef>
              <a:spcAft>
                <a:spcPts val="0"/>
              </a:spcAft>
              <a:buClr>
                <a:schemeClr val="dk1"/>
              </a:buClr>
              <a:buSzPts val="3200"/>
              <a:buFont typeface="Arial"/>
              <a:buNone/>
              <a:defRPr sz="3200">
                <a:solidFill>
                  <a:schemeClr val="dk1"/>
                </a:solidFill>
              </a:defRPr>
            </a:lvl8pPr>
            <a:lvl9pPr lvl="8">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6400"/>
              <a:buFont typeface="Arial"/>
              <a:buNone/>
              <a:defRPr sz="6400">
                <a:solidFill>
                  <a:schemeClr val="dk1"/>
                </a:solidFill>
              </a:defRPr>
            </a:lvl2pPr>
            <a:lvl3pPr lvl="2">
              <a:spcBef>
                <a:spcPts val="0"/>
              </a:spcBef>
              <a:spcAft>
                <a:spcPts val="0"/>
              </a:spcAft>
              <a:buClr>
                <a:schemeClr val="dk1"/>
              </a:buClr>
              <a:buSzPts val="6400"/>
              <a:buFont typeface="Arial"/>
              <a:buNone/>
              <a:defRPr sz="6400">
                <a:solidFill>
                  <a:schemeClr val="dk1"/>
                </a:solidFill>
              </a:defRPr>
            </a:lvl3pPr>
            <a:lvl4pPr lvl="3">
              <a:spcBef>
                <a:spcPts val="0"/>
              </a:spcBef>
              <a:spcAft>
                <a:spcPts val="0"/>
              </a:spcAft>
              <a:buClr>
                <a:schemeClr val="dk1"/>
              </a:buClr>
              <a:buSzPts val="6400"/>
              <a:buFont typeface="Arial"/>
              <a:buNone/>
              <a:defRPr sz="6400">
                <a:solidFill>
                  <a:schemeClr val="dk1"/>
                </a:solidFill>
              </a:defRPr>
            </a:lvl4pPr>
            <a:lvl5pPr lvl="4">
              <a:spcBef>
                <a:spcPts val="0"/>
              </a:spcBef>
              <a:spcAft>
                <a:spcPts val="0"/>
              </a:spcAft>
              <a:buClr>
                <a:schemeClr val="dk1"/>
              </a:buClr>
              <a:buSzPts val="6400"/>
              <a:buFont typeface="Arial"/>
              <a:buNone/>
              <a:defRPr sz="6400">
                <a:solidFill>
                  <a:schemeClr val="dk1"/>
                </a:solidFill>
              </a:defRPr>
            </a:lvl5pPr>
            <a:lvl6pPr lvl="5">
              <a:spcBef>
                <a:spcPts val="0"/>
              </a:spcBef>
              <a:spcAft>
                <a:spcPts val="0"/>
              </a:spcAft>
              <a:buClr>
                <a:schemeClr val="dk1"/>
              </a:buClr>
              <a:buSzPts val="6400"/>
              <a:buFont typeface="Arial"/>
              <a:buNone/>
              <a:defRPr sz="6400">
                <a:solidFill>
                  <a:schemeClr val="dk1"/>
                </a:solidFill>
              </a:defRPr>
            </a:lvl6pPr>
            <a:lvl7pPr lvl="6">
              <a:spcBef>
                <a:spcPts val="0"/>
              </a:spcBef>
              <a:spcAft>
                <a:spcPts val="0"/>
              </a:spcAft>
              <a:buClr>
                <a:schemeClr val="dk1"/>
              </a:buClr>
              <a:buSzPts val="6400"/>
              <a:buFont typeface="Arial"/>
              <a:buNone/>
              <a:defRPr sz="6400">
                <a:solidFill>
                  <a:schemeClr val="dk1"/>
                </a:solidFill>
              </a:defRPr>
            </a:lvl7pPr>
            <a:lvl8pPr lvl="7">
              <a:spcBef>
                <a:spcPts val="0"/>
              </a:spcBef>
              <a:spcAft>
                <a:spcPts val="0"/>
              </a:spcAft>
              <a:buClr>
                <a:schemeClr val="dk1"/>
              </a:buClr>
              <a:buSzPts val="6400"/>
              <a:buFont typeface="Arial"/>
              <a:buNone/>
              <a:defRPr sz="6400">
                <a:solidFill>
                  <a:schemeClr val="dk1"/>
                </a:solidFill>
              </a:defRPr>
            </a:lvl8pPr>
            <a:lvl9pPr lvl="8">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algn="ctr">
              <a:spcBef>
                <a:spcPts val="0"/>
              </a:spcBef>
              <a:spcAft>
                <a:spcPts val="0"/>
              </a:spcAft>
              <a:buClr>
                <a:schemeClr val="dk1"/>
              </a:buClr>
              <a:buSzPts val="5600"/>
              <a:buFont typeface="Arial"/>
              <a:buNone/>
              <a:defRPr sz="5600">
                <a:solidFill>
                  <a:schemeClr val="dk1"/>
                </a:solidFill>
              </a:defRPr>
            </a:lvl2pPr>
            <a:lvl3pPr lvl="2" algn="ctr">
              <a:spcBef>
                <a:spcPts val="0"/>
              </a:spcBef>
              <a:spcAft>
                <a:spcPts val="0"/>
              </a:spcAft>
              <a:buClr>
                <a:schemeClr val="dk1"/>
              </a:buClr>
              <a:buSzPts val="5600"/>
              <a:buFont typeface="Arial"/>
              <a:buNone/>
              <a:defRPr sz="5600">
                <a:solidFill>
                  <a:schemeClr val="dk1"/>
                </a:solidFill>
              </a:defRPr>
            </a:lvl3pPr>
            <a:lvl4pPr lvl="3" algn="ctr">
              <a:spcBef>
                <a:spcPts val="0"/>
              </a:spcBef>
              <a:spcAft>
                <a:spcPts val="0"/>
              </a:spcAft>
              <a:buClr>
                <a:schemeClr val="dk1"/>
              </a:buClr>
              <a:buSzPts val="5600"/>
              <a:buFont typeface="Arial"/>
              <a:buNone/>
              <a:defRPr sz="5600">
                <a:solidFill>
                  <a:schemeClr val="dk1"/>
                </a:solidFill>
              </a:defRPr>
            </a:lvl4pPr>
            <a:lvl5pPr lvl="4" algn="ctr">
              <a:spcBef>
                <a:spcPts val="0"/>
              </a:spcBef>
              <a:spcAft>
                <a:spcPts val="0"/>
              </a:spcAft>
              <a:buClr>
                <a:schemeClr val="dk1"/>
              </a:buClr>
              <a:buSzPts val="5600"/>
              <a:buFont typeface="Arial"/>
              <a:buNone/>
              <a:defRPr sz="5600">
                <a:solidFill>
                  <a:schemeClr val="dk1"/>
                </a:solidFill>
              </a:defRPr>
            </a:lvl5pPr>
            <a:lvl6pPr lvl="5" algn="ctr">
              <a:spcBef>
                <a:spcPts val="0"/>
              </a:spcBef>
              <a:spcAft>
                <a:spcPts val="0"/>
              </a:spcAft>
              <a:buClr>
                <a:schemeClr val="dk1"/>
              </a:buClr>
              <a:buSzPts val="5600"/>
              <a:buFont typeface="Arial"/>
              <a:buNone/>
              <a:defRPr sz="5600">
                <a:solidFill>
                  <a:schemeClr val="dk1"/>
                </a:solidFill>
              </a:defRPr>
            </a:lvl6pPr>
            <a:lvl7pPr lvl="6" algn="ctr">
              <a:spcBef>
                <a:spcPts val="0"/>
              </a:spcBef>
              <a:spcAft>
                <a:spcPts val="0"/>
              </a:spcAft>
              <a:buClr>
                <a:schemeClr val="dk1"/>
              </a:buClr>
              <a:buSzPts val="5600"/>
              <a:buFont typeface="Arial"/>
              <a:buNone/>
              <a:defRPr sz="5600">
                <a:solidFill>
                  <a:schemeClr val="dk1"/>
                </a:solidFill>
              </a:defRPr>
            </a:lvl7pPr>
            <a:lvl8pPr lvl="7" algn="ctr">
              <a:spcBef>
                <a:spcPts val="0"/>
              </a:spcBef>
              <a:spcAft>
                <a:spcPts val="0"/>
              </a:spcAft>
              <a:buClr>
                <a:schemeClr val="dk1"/>
              </a:buClr>
              <a:buSzPts val="5600"/>
              <a:buFont typeface="Arial"/>
              <a:buNone/>
              <a:defRPr sz="5600">
                <a:solidFill>
                  <a:schemeClr val="dk1"/>
                </a:solidFill>
              </a:defRPr>
            </a:lvl8pPr>
            <a:lvl9pPr lvl="8"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a:spcBef>
                <a:spcPts val="0"/>
              </a:spcBef>
              <a:spcAft>
                <a:spcPts val="0"/>
              </a:spcAft>
              <a:buClr>
                <a:schemeClr val="dk1"/>
              </a:buClr>
              <a:buSzPts val="3700"/>
              <a:buFont typeface="Arial"/>
              <a:buNone/>
              <a:defRPr sz="3700">
                <a:solidFill>
                  <a:schemeClr val="dk1"/>
                </a:solidFill>
              </a:defRPr>
            </a:lvl2pPr>
            <a:lvl3pPr lvl="2">
              <a:spcBef>
                <a:spcPts val="0"/>
              </a:spcBef>
              <a:spcAft>
                <a:spcPts val="0"/>
              </a:spcAft>
              <a:buClr>
                <a:schemeClr val="dk1"/>
              </a:buClr>
              <a:buSzPts val="3700"/>
              <a:buFont typeface="Arial"/>
              <a:buNone/>
              <a:defRPr sz="3700">
                <a:solidFill>
                  <a:schemeClr val="dk1"/>
                </a:solidFill>
              </a:defRPr>
            </a:lvl3pPr>
            <a:lvl4pPr lvl="3">
              <a:spcBef>
                <a:spcPts val="0"/>
              </a:spcBef>
              <a:spcAft>
                <a:spcPts val="0"/>
              </a:spcAft>
              <a:buClr>
                <a:schemeClr val="dk1"/>
              </a:buClr>
              <a:buSzPts val="3700"/>
              <a:buFont typeface="Arial"/>
              <a:buNone/>
              <a:defRPr sz="3700">
                <a:solidFill>
                  <a:schemeClr val="dk1"/>
                </a:solidFill>
              </a:defRPr>
            </a:lvl4pPr>
            <a:lvl5pPr lvl="4">
              <a:spcBef>
                <a:spcPts val="0"/>
              </a:spcBef>
              <a:spcAft>
                <a:spcPts val="0"/>
              </a:spcAft>
              <a:buClr>
                <a:schemeClr val="dk1"/>
              </a:buClr>
              <a:buSzPts val="3700"/>
              <a:buFont typeface="Arial"/>
              <a:buNone/>
              <a:defRPr sz="3700">
                <a:solidFill>
                  <a:schemeClr val="dk1"/>
                </a:solidFill>
              </a:defRPr>
            </a:lvl5pPr>
            <a:lvl6pPr lvl="5">
              <a:spcBef>
                <a:spcPts val="0"/>
              </a:spcBef>
              <a:spcAft>
                <a:spcPts val="0"/>
              </a:spcAft>
              <a:buClr>
                <a:schemeClr val="dk1"/>
              </a:buClr>
              <a:buSzPts val="3700"/>
              <a:buFont typeface="Arial"/>
              <a:buNone/>
              <a:defRPr sz="3700">
                <a:solidFill>
                  <a:schemeClr val="dk1"/>
                </a:solidFill>
              </a:defRPr>
            </a:lvl6pPr>
            <a:lvl7pPr lvl="6">
              <a:spcBef>
                <a:spcPts val="0"/>
              </a:spcBef>
              <a:spcAft>
                <a:spcPts val="0"/>
              </a:spcAft>
              <a:buClr>
                <a:schemeClr val="dk1"/>
              </a:buClr>
              <a:buSzPts val="3700"/>
              <a:buFont typeface="Arial"/>
              <a:buNone/>
              <a:defRPr sz="3700">
                <a:solidFill>
                  <a:schemeClr val="dk1"/>
                </a:solidFill>
              </a:defRPr>
            </a:lvl7pPr>
            <a:lvl8pPr lvl="7">
              <a:spcBef>
                <a:spcPts val="0"/>
              </a:spcBef>
              <a:spcAft>
                <a:spcPts val="0"/>
              </a:spcAft>
              <a:buClr>
                <a:schemeClr val="dk1"/>
              </a:buClr>
              <a:buSzPts val="3700"/>
              <a:buFont typeface="Arial"/>
              <a:buNone/>
              <a:defRPr sz="3700">
                <a:solidFill>
                  <a:schemeClr val="dk1"/>
                </a:solidFill>
              </a:defRPr>
            </a:lvl8pPr>
            <a:lvl9pPr lvl="8">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76406086"/>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B2</a:t>
            </a:r>
            <a:br>
              <a:rPr lang="pl-PL" dirty="0"/>
            </a:br>
            <a:r>
              <a:rPr lang="pl-PL" dirty="0" err="1"/>
              <a:t>present</a:t>
            </a:r>
            <a:r>
              <a:rPr lang="pl-PL" dirty="0"/>
              <a:t> </a:t>
            </a:r>
            <a:r>
              <a:rPr lang="pl-PL" dirty="0" err="1"/>
              <a:t>tenses</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6;p72">
            <a:extLst>
              <a:ext uri="{FF2B5EF4-FFF2-40B4-BE49-F238E27FC236}">
                <a16:creationId xmlns:a16="http://schemas.microsoft.com/office/drawing/2014/main" id="{750676B8-01F4-467A-849A-BDAB2B8DE0F2}"/>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
        <p:nvSpPr>
          <p:cNvPr id="15" name="Google Shape;517;p72">
            <a:extLst>
              <a:ext uri="{FF2B5EF4-FFF2-40B4-BE49-F238E27FC236}">
                <a16:creationId xmlns:a16="http://schemas.microsoft.com/office/drawing/2014/main" id="{9E7443F2-ADCF-44DA-B96A-6A7DA36E8660}"/>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Tree>
    <p:extLst>
      <p:ext uri="{BB962C8B-B14F-4D97-AF65-F5344CB8AC3E}">
        <p14:creationId xmlns:p14="http://schemas.microsoft.com/office/powerpoint/2010/main" val="1783201834"/>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9" name="Shape 219"/>
          <p:cNvSpPr txBox="1"/>
          <p:nvPr/>
        </p:nvSpPr>
        <p:spPr>
          <a:xfrm>
            <a:off x="275336" y="253117"/>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220" name="Shape 220"/>
          <p:cNvSpPr txBox="1"/>
          <p:nvPr/>
        </p:nvSpPr>
        <p:spPr>
          <a:xfrm>
            <a:off x="275337" y="878516"/>
            <a:ext cx="11669616" cy="41418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i="0" u="none" strike="noStrike" cap="none" dirty="0">
                <a:solidFill>
                  <a:srgbClr val="1C4587"/>
                </a:solidFill>
                <a:latin typeface="Open Sans"/>
                <a:ea typeface="Open Sans"/>
                <a:cs typeface="Open Sans"/>
                <a:sym typeface="Open Sans"/>
              </a:rPr>
              <a:t>Use the correct present form of the verbs in brackets to complete the gaps. Justify your choices.</a:t>
            </a:r>
            <a:endParaRPr dirty="0"/>
          </a:p>
          <a:p>
            <a:pPr marL="0" marR="0" lvl="0" indent="0" algn="l" rtl="0">
              <a:lnSpc>
                <a:spcPct val="90000"/>
              </a:lnSpc>
              <a:spcBef>
                <a:spcPts val="1200"/>
              </a:spcBef>
              <a:spcAft>
                <a:spcPts val="0"/>
              </a:spcAft>
              <a:buClr>
                <a:srgbClr val="9E3611"/>
              </a:buClr>
              <a:buSzPts val="500"/>
              <a:buFont typeface="Arial"/>
              <a:buNone/>
            </a:pPr>
            <a:endParaRPr sz="2000" b="1" i="1" u="none" strike="noStrike" cap="none" dirty="0">
              <a:solidFill>
                <a:schemeClr val="dk1"/>
              </a:solidFill>
              <a:latin typeface="Open Sans"/>
              <a:ea typeface="Open Sans"/>
              <a:cs typeface="Open Sans"/>
              <a:sym typeface="Open Sans"/>
            </a:endParaRPr>
          </a:p>
        </p:txBody>
      </p:sp>
      <p:sp>
        <p:nvSpPr>
          <p:cNvPr id="221" name="Shape 221"/>
          <p:cNvSpPr txBox="1"/>
          <p:nvPr/>
        </p:nvSpPr>
        <p:spPr>
          <a:xfrm>
            <a:off x="614149" y="1592301"/>
            <a:ext cx="10751661" cy="33855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a:solidFill>
                  <a:srgbClr val="000000"/>
                </a:solidFill>
                <a:latin typeface="Open Sans"/>
                <a:ea typeface="Open Sans"/>
                <a:cs typeface="Open Sans"/>
                <a:sym typeface="Open Sans"/>
              </a:rPr>
              <a:t>1. Susan …………………………………. (have) the same car for 16 years, and it always ………… (run) perfectly!</a:t>
            </a:r>
            <a:endParaRPr sz="1600" b="0" i="0" u="none" strike="noStrike" cap="none">
              <a:solidFill>
                <a:srgbClr val="000000"/>
              </a:solidFill>
              <a:latin typeface="Open Sans"/>
              <a:ea typeface="Open Sans"/>
              <a:cs typeface="Open Sans"/>
              <a:sym typeface="Open Sans"/>
            </a:endParaRPr>
          </a:p>
        </p:txBody>
      </p:sp>
      <p:sp>
        <p:nvSpPr>
          <p:cNvPr id="222" name="Shape 222"/>
          <p:cNvSpPr txBox="1"/>
          <p:nvPr/>
        </p:nvSpPr>
        <p:spPr>
          <a:xfrm>
            <a:off x="614149" y="2172268"/>
            <a:ext cx="10631606" cy="5847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a:solidFill>
                  <a:srgbClr val="000000"/>
                </a:solidFill>
                <a:latin typeface="Open Sans"/>
                <a:ea typeface="Open Sans"/>
                <a:cs typeface="Open Sans"/>
                <a:sym typeface="Open Sans"/>
              </a:rPr>
              <a:t>2. A. You look exhausted! 	B. I am! I …………………………………………… (show) my nephew and niece around the </a:t>
            </a:r>
            <a:br>
              <a:rPr lang="en-US" sz="1600" b="0" i="0" u="none" strike="noStrike" cap="none">
                <a:solidFill>
                  <a:srgbClr val="000000"/>
                </a:solidFill>
                <a:latin typeface="Open Sans"/>
                <a:ea typeface="Open Sans"/>
                <a:cs typeface="Open Sans"/>
                <a:sym typeface="Open Sans"/>
              </a:rPr>
            </a:br>
            <a:r>
              <a:rPr lang="en-US" sz="1600" b="0" i="0" u="none" strike="noStrike" cap="none">
                <a:solidFill>
                  <a:srgbClr val="000000"/>
                </a:solidFill>
                <a:latin typeface="Open Sans"/>
                <a:ea typeface="Open Sans"/>
                <a:cs typeface="Open Sans"/>
                <a:sym typeface="Open Sans"/>
              </a:rPr>
              <a:t>city all day and I ………………………………………….. (just/get back).</a:t>
            </a:r>
            <a:endParaRPr sz="1600" b="0" i="0" u="none" strike="noStrike" cap="none">
              <a:solidFill>
                <a:srgbClr val="000000"/>
              </a:solidFill>
              <a:latin typeface="Open Sans"/>
              <a:ea typeface="Open Sans"/>
              <a:cs typeface="Open Sans"/>
              <a:sym typeface="Open Sans"/>
            </a:endParaRPr>
          </a:p>
        </p:txBody>
      </p:sp>
      <p:sp>
        <p:nvSpPr>
          <p:cNvPr id="223" name="Shape 223"/>
          <p:cNvSpPr txBox="1"/>
          <p:nvPr/>
        </p:nvSpPr>
        <p:spPr>
          <a:xfrm>
            <a:off x="614149" y="3116799"/>
            <a:ext cx="10631606" cy="5847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a:solidFill>
                  <a:srgbClr val="000000"/>
                </a:solidFill>
                <a:latin typeface="Open Sans"/>
                <a:ea typeface="Open Sans"/>
                <a:cs typeface="Open Sans"/>
                <a:sym typeface="Open Sans"/>
              </a:rPr>
              <a:t>3. A. ………………………………….…………… (Michael/already/speak) to Jenny about her birthday?</a:t>
            </a:r>
            <a:r>
              <a:rPr lang="en-US" sz="1600">
                <a:latin typeface="Open Sans"/>
                <a:ea typeface="Open Sans"/>
                <a:cs typeface="Open Sans"/>
                <a:sym typeface="Open Sans"/>
              </a:rPr>
              <a:t>		</a:t>
            </a:r>
            <a:br>
              <a:rPr lang="en-US" sz="1600">
                <a:latin typeface="Open Sans"/>
                <a:ea typeface="Open Sans"/>
                <a:cs typeface="Open Sans"/>
                <a:sym typeface="Open Sans"/>
              </a:rPr>
            </a:br>
            <a:r>
              <a:rPr lang="en-US" sz="1600">
                <a:latin typeface="Open Sans"/>
                <a:ea typeface="Open Sans"/>
                <a:cs typeface="Open Sans"/>
                <a:sym typeface="Open Sans"/>
              </a:rPr>
              <a:t>    </a:t>
            </a:r>
            <a:r>
              <a:rPr lang="en-US" sz="1600" b="0" i="0" u="none" strike="noStrike" cap="none">
                <a:solidFill>
                  <a:srgbClr val="000000"/>
                </a:solidFill>
                <a:latin typeface="Open Sans"/>
                <a:ea typeface="Open Sans"/>
                <a:cs typeface="Open Sans"/>
                <a:sym typeface="Open Sans"/>
              </a:rPr>
              <a:t>B. I think so because she</a:t>
            </a:r>
            <a:r>
              <a:rPr lang="en-US" sz="1600">
                <a:latin typeface="Open Sans"/>
                <a:ea typeface="Open Sans"/>
                <a:cs typeface="Open Sans"/>
                <a:sym typeface="Open Sans"/>
              </a:rPr>
              <a:t> </a:t>
            </a:r>
            <a:r>
              <a:rPr lang="en-US" sz="1600" b="0" i="0" u="none" strike="noStrike" cap="none">
                <a:solidFill>
                  <a:srgbClr val="000000"/>
                </a:solidFill>
                <a:latin typeface="Open Sans"/>
                <a:ea typeface="Open Sans"/>
                <a:cs typeface="Open Sans"/>
                <a:sym typeface="Open Sans"/>
              </a:rPr>
              <a:t>…………………. (know) about the plan to have a picnic next Saturday.</a:t>
            </a:r>
            <a:endParaRPr sz="1600" b="0" i="0" u="none" strike="noStrike" cap="none">
              <a:solidFill>
                <a:srgbClr val="000000"/>
              </a:solidFill>
              <a:latin typeface="Open Sans"/>
              <a:ea typeface="Open Sans"/>
              <a:cs typeface="Open Sans"/>
              <a:sym typeface="Open Sans"/>
            </a:endParaRPr>
          </a:p>
        </p:txBody>
      </p:sp>
      <p:sp>
        <p:nvSpPr>
          <p:cNvPr id="224" name="Shape 224"/>
          <p:cNvSpPr txBox="1"/>
          <p:nvPr/>
        </p:nvSpPr>
        <p:spPr>
          <a:xfrm>
            <a:off x="614149" y="3962321"/>
            <a:ext cx="10631606" cy="5847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dirty="0">
                <a:solidFill>
                  <a:srgbClr val="000000"/>
                </a:solidFill>
                <a:latin typeface="Open Sans"/>
                <a:ea typeface="Open Sans"/>
                <a:cs typeface="Open Sans"/>
                <a:sym typeface="Open Sans"/>
              </a:rPr>
              <a:t>4. A. </a:t>
            </a:r>
            <a:r>
              <a:rPr lang="en-US" sz="1600" b="0" i="0" u="none" strike="noStrike" cap="none">
                <a:solidFill>
                  <a:srgbClr val="000000"/>
                </a:solidFill>
                <a:latin typeface="Open Sans"/>
                <a:ea typeface="Open Sans"/>
                <a:cs typeface="Open Sans"/>
                <a:sym typeface="Open Sans"/>
              </a:rPr>
              <a:t>Sarah got a new coat from the shop on the corner today.</a:t>
            </a:r>
            <a:r>
              <a:rPr lang="en-US" sz="1600">
                <a:latin typeface="Open Sans"/>
                <a:ea typeface="Open Sans"/>
                <a:cs typeface="Open Sans"/>
                <a:sym typeface="Open Sans"/>
              </a:rPr>
              <a:t>		</a:t>
            </a:r>
            <a:br>
              <a:rPr lang="en-US" sz="1600">
                <a:latin typeface="Open Sans"/>
                <a:ea typeface="Open Sans"/>
                <a:cs typeface="Open Sans"/>
                <a:sym typeface="Open Sans"/>
              </a:rPr>
            </a:br>
            <a:r>
              <a:rPr lang="en-US" sz="1600">
                <a:latin typeface="Open Sans"/>
                <a:ea typeface="Open Sans"/>
                <a:cs typeface="Open Sans"/>
                <a:sym typeface="Open Sans"/>
              </a:rPr>
              <a:t>    </a:t>
            </a:r>
            <a:r>
              <a:rPr lang="en-US" sz="1600" b="0" i="0" u="none" strike="noStrike" cap="none" dirty="0">
                <a:solidFill>
                  <a:srgbClr val="000000"/>
                </a:solidFill>
                <a:latin typeface="Open Sans"/>
                <a:ea typeface="Open Sans"/>
                <a:cs typeface="Open Sans"/>
                <a:sym typeface="Open Sans"/>
              </a:rPr>
              <a:t>B. I ………………………….. (buy) a coat from there before, too. They’re good quality.</a:t>
            </a:r>
            <a:endParaRPr sz="1600" b="0" i="0" u="none" strike="noStrike" cap="none" dirty="0">
              <a:solidFill>
                <a:srgbClr val="000000"/>
              </a:solidFill>
              <a:latin typeface="Open Sans"/>
              <a:ea typeface="Open Sans"/>
              <a:cs typeface="Open Sans"/>
              <a:sym typeface="Open Sans"/>
            </a:endParaRPr>
          </a:p>
        </p:txBody>
      </p:sp>
      <p:sp>
        <p:nvSpPr>
          <p:cNvPr id="225" name="Shape 225"/>
          <p:cNvSpPr txBox="1"/>
          <p:nvPr/>
        </p:nvSpPr>
        <p:spPr>
          <a:xfrm>
            <a:off x="614149" y="4730351"/>
            <a:ext cx="10631606" cy="33855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a:solidFill>
                  <a:srgbClr val="000000"/>
                </a:solidFill>
                <a:latin typeface="Open Sans"/>
                <a:ea typeface="Open Sans"/>
                <a:cs typeface="Open Sans"/>
                <a:sym typeface="Open Sans"/>
              </a:rPr>
              <a:t>5. I hate it when Timmy asks to see my homework. He ……………………………….. (always/copy) me!</a:t>
            </a:r>
            <a:endParaRPr sz="1600" b="0" i="0" u="none" strike="noStrike" cap="none">
              <a:solidFill>
                <a:srgbClr val="000000"/>
              </a:solidFill>
              <a:latin typeface="Open Sans"/>
              <a:ea typeface="Open Sans"/>
              <a:cs typeface="Open Sans"/>
              <a:sym typeface="Open Sans"/>
            </a:endParaRPr>
          </a:p>
        </p:txBody>
      </p:sp>
      <p:sp>
        <p:nvSpPr>
          <p:cNvPr id="226" name="Shape 226"/>
          <p:cNvSpPr txBox="1"/>
          <p:nvPr/>
        </p:nvSpPr>
        <p:spPr>
          <a:xfrm>
            <a:off x="614149" y="5399372"/>
            <a:ext cx="10631606" cy="33855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0" i="0" u="none" strike="noStrike" cap="none">
                <a:solidFill>
                  <a:srgbClr val="000000"/>
                </a:solidFill>
                <a:latin typeface="Open Sans"/>
                <a:ea typeface="Open Sans"/>
                <a:cs typeface="Open Sans"/>
                <a:sym typeface="Open Sans"/>
              </a:rPr>
              <a:t>6. Where have you been!? I …………………………………………..……</a:t>
            </a:r>
            <a:r>
              <a:rPr lang="en-US" sz="1600">
                <a:latin typeface="Open Sans"/>
                <a:ea typeface="Open Sans"/>
                <a:cs typeface="Open Sans"/>
                <a:sym typeface="Open Sans"/>
              </a:rPr>
              <a:t> </a:t>
            </a:r>
            <a:r>
              <a:rPr lang="en-US" sz="1600" b="0" i="0" u="none" strike="noStrike" cap="none">
                <a:solidFill>
                  <a:srgbClr val="000000"/>
                </a:solidFill>
                <a:latin typeface="Open Sans"/>
                <a:ea typeface="Open Sans"/>
                <a:cs typeface="Open Sans"/>
                <a:sym typeface="Open Sans"/>
              </a:rPr>
              <a:t>(try) to call you for hours!</a:t>
            </a:r>
            <a:endParaRPr sz="1600" b="0" i="0" u="none" strike="noStrike" cap="none">
              <a:solidFill>
                <a:srgbClr val="000000"/>
              </a:solidFill>
              <a:latin typeface="Open Sans"/>
              <a:ea typeface="Open Sans"/>
              <a:cs typeface="Open Sans"/>
              <a:sym typeface="Open Sans"/>
            </a:endParaRPr>
          </a:p>
        </p:txBody>
      </p:sp>
      <p:sp>
        <p:nvSpPr>
          <p:cNvPr id="227" name="Shape 227"/>
          <p:cNvSpPr txBox="1"/>
          <p:nvPr/>
        </p:nvSpPr>
        <p:spPr>
          <a:xfrm>
            <a:off x="1946823" y="1533525"/>
            <a:ext cx="1436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has/’s had</a:t>
            </a:r>
            <a:endParaRPr sz="1600" b="0" i="0" u="none" strike="noStrike" cap="none">
              <a:solidFill>
                <a:srgbClr val="C00000"/>
              </a:solidFill>
              <a:latin typeface="Open Sans"/>
              <a:ea typeface="Open Sans"/>
              <a:cs typeface="Open Sans"/>
              <a:sym typeface="Open Sans"/>
            </a:endParaRPr>
          </a:p>
        </p:txBody>
      </p:sp>
      <p:sp>
        <p:nvSpPr>
          <p:cNvPr id="228" name="Shape 228"/>
          <p:cNvSpPr txBox="1"/>
          <p:nvPr/>
        </p:nvSpPr>
        <p:spPr>
          <a:xfrm>
            <a:off x="4278069" y="2087870"/>
            <a:ext cx="28755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have/’ve been showing</a:t>
            </a:r>
            <a:endParaRPr sz="1600" b="0" i="0" u="none" strike="noStrike" cap="none">
              <a:solidFill>
                <a:srgbClr val="C00000"/>
              </a:solidFill>
              <a:latin typeface="Open Sans"/>
              <a:ea typeface="Open Sans"/>
              <a:cs typeface="Open Sans"/>
              <a:sym typeface="Open Sans"/>
            </a:endParaRPr>
          </a:p>
        </p:txBody>
      </p:sp>
      <p:sp>
        <p:nvSpPr>
          <p:cNvPr id="229" name="Shape 229"/>
          <p:cNvSpPr txBox="1"/>
          <p:nvPr/>
        </p:nvSpPr>
        <p:spPr>
          <a:xfrm>
            <a:off x="2441050" y="2365563"/>
            <a:ext cx="2292900" cy="316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have just got back </a:t>
            </a:r>
            <a:endParaRPr sz="1600" b="0" i="0" u="none" strike="noStrike" cap="none">
              <a:solidFill>
                <a:srgbClr val="C00000"/>
              </a:solidFill>
              <a:latin typeface="Open Sans"/>
              <a:ea typeface="Open Sans"/>
              <a:cs typeface="Open Sans"/>
              <a:sym typeface="Open Sans"/>
            </a:endParaRPr>
          </a:p>
        </p:txBody>
      </p:sp>
      <p:sp>
        <p:nvSpPr>
          <p:cNvPr id="230" name="Shape 230"/>
          <p:cNvSpPr txBox="1"/>
          <p:nvPr/>
        </p:nvSpPr>
        <p:spPr>
          <a:xfrm>
            <a:off x="1178951" y="3025100"/>
            <a:ext cx="33381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Has Michael already spoken</a:t>
            </a:r>
            <a:endParaRPr sz="1600" b="0" i="0" u="none" strike="noStrike" cap="none">
              <a:solidFill>
                <a:srgbClr val="C00000"/>
              </a:solidFill>
              <a:latin typeface="Open Sans"/>
              <a:ea typeface="Open Sans"/>
              <a:cs typeface="Open Sans"/>
              <a:sym typeface="Open Sans"/>
            </a:endParaRPr>
          </a:p>
        </p:txBody>
      </p:sp>
      <p:sp>
        <p:nvSpPr>
          <p:cNvPr id="231" name="Shape 231"/>
          <p:cNvSpPr txBox="1"/>
          <p:nvPr/>
        </p:nvSpPr>
        <p:spPr>
          <a:xfrm>
            <a:off x="3471853" y="3300850"/>
            <a:ext cx="10452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knows</a:t>
            </a:r>
            <a:endParaRPr sz="1600" b="0" i="0" u="none" strike="noStrike" cap="none">
              <a:solidFill>
                <a:srgbClr val="C00000"/>
              </a:solidFill>
              <a:latin typeface="Open Sans"/>
              <a:ea typeface="Open Sans"/>
              <a:cs typeface="Open Sans"/>
              <a:sym typeface="Open Sans"/>
            </a:endParaRPr>
          </a:p>
        </p:txBody>
      </p:sp>
      <p:sp>
        <p:nvSpPr>
          <p:cNvPr id="232" name="Shape 232"/>
          <p:cNvSpPr txBox="1"/>
          <p:nvPr/>
        </p:nvSpPr>
        <p:spPr>
          <a:xfrm>
            <a:off x="1244900" y="4166388"/>
            <a:ext cx="19302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have/’ve bought</a:t>
            </a:r>
            <a:endParaRPr sz="1600" b="0" i="0" u="none" strike="noStrike" cap="none">
              <a:solidFill>
                <a:srgbClr val="C00000"/>
              </a:solidFill>
              <a:latin typeface="Open Sans"/>
              <a:ea typeface="Open Sans"/>
              <a:cs typeface="Open Sans"/>
              <a:sym typeface="Open Sans"/>
            </a:endParaRPr>
          </a:p>
        </p:txBody>
      </p:sp>
      <p:sp>
        <p:nvSpPr>
          <p:cNvPr id="233" name="Shape 233"/>
          <p:cNvSpPr txBox="1"/>
          <p:nvPr/>
        </p:nvSpPr>
        <p:spPr>
          <a:xfrm>
            <a:off x="5820248" y="4654125"/>
            <a:ext cx="23391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is/’s always copying</a:t>
            </a:r>
            <a:endParaRPr sz="1600" b="0" i="0" u="none" strike="noStrike" cap="none">
              <a:solidFill>
                <a:srgbClr val="C00000"/>
              </a:solidFill>
              <a:latin typeface="Open Sans"/>
              <a:ea typeface="Open Sans"/>
              <a:cs typeface="Open Sans"/>
              <a:sym typeface="Open Sans"/>
            </a:endParaRPr>
          </a:p>
        </p:txBody>
      </p:sp>
      <p:sp>
        <p:nvSpPr>
          <p:cNvPr id="234" name="Shape 234"/>
          <p:cNvSpPr txBox="1"/>
          <p:nvPr/>
        </p:nvSpPr>
        <p:spPr>
          <a:xfrm>
            <a:off x="3609475" y="5337625"/>
            <a:ext cx="24573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have/’ve been trying</a:t>
            </a:r>
            <a:endParaRPr sz="1600" b="0" i="0" u="none" strike="noStrike" cap="none">
              <a:solidFill>
                <a:srgbClr val="C00000"/>
              </a:solidFill>
              <a:latin typeface="Open Sans"/>
              <a:ea typeface="Open Sans"/>
              <a:cs typeface="Open Sans"/>
              <a:sym typeface="Open Sans"/>
            </a:endParaRPr>
          </a:p>
        </p:txBody>
      </p:sp>
      <p:sp>
        <p:nvSpPr>
          <p:cNvPr id="235" name="Shape 235"/>
          <p:cNvSpPr txBox="1"/>
          <p:nvPr/>
        </p:nvSpPr>
        <p:spPr>
          <a:xfrm>
            <a:off x="8159347" y="1530150"/>
            <a:ext cx="765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A7E3"/>
              </a:buClr>
              <a:buSzPts val="1600"/>
              <a:buFont typeface="Open Sans"/>
              <a:buNone/>
            </a:pPr>
            <a:r>
              <a:rPr lang="en-US" sz="1600" b="0" i="0" u="none" strike="noStrike" cap="none">
                <a:solidFill>
                  <a:srgbClr val="C00000"/>
                </a:solidFill>
                <a:latin typeface="Open Sans"/>
                <a:ea typeface="Open Sans"/>
                <a:cs typeface="Open Sans"/>
                <a:sym typeface="Open Sans"/>
              </a:rPr>
              <a:t>runs</a:t>
            </a:r>
            <a:endParaRPr sz="1600" b="0" i="0" u="none" strike="noStrike" cap="none">
              <a:solidFill>
                <a:srgbClr val="C00000"/>
              </a:solidFill>
              <a:latin typeface="Open Sans"/>
              <a:ea typeface="Open Sans"/>
              <a:cs typeface="Open Sans"/>
              <a:sym typeface="Open Sans"/>
            </a:endParaRPr>
          </a:p>
        </p:txBody>
      </p:sp>
      <p:sp>
        <p:nvSpPr>
          <p:cNvPr id="20" name="Google Shape;65;p15">
            <a:extLst>
              <a:ext uri="{FF2B5EF4-FFF2-40B4-BE49-F238E27FC236}">
                <a16:creationId xmlns:a16="http://schemas.microsoft.com/office/drawing/2014/main" id="{3746C1D9-C3E4-4AC3-8D4D-B6E32626A695}"/>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animEffect transition="in" filter="fade">
                                      <p:cBhvr>
                                        <p:cTn id="7" dur="500"/>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7"/>
                                        </p:tgtEl>
                                        <p:attrNameLst>
                                          <p:attrName>style.visibility</p:attrName>
                                        </p:attrNameLst>
                                      </p:cBhvr>
                                      <p:to>
                                        <p:strVal val="visible"/>
                                      </p:to>
                                    </p:set>
                                    <p:animEffect transition="in" filter="fade">
                                      <p:cBhvr>
                                        <p:cTn id="12" dur="500"/>
                                        <p:tgtEl>
                                          <p:spTgt spid="2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
                                        </p:tgtEl>
                                        <p:attrNameLst>
                                          <p:attrName>style.visibility</p:attrName>
                                        </p:attrNameLst>
                                      </p:cBhvr>
                                      <p:to>
                                        <p:strVal val="visible"/>
                                      </p:to>
                                    </p:set>
                                    <p:animEffect transition="in" filter="fade">
                                      <p:cBhvr>
                                        <p:cTn id="17" dur="500"/>
                                        <p:tgtEl>
                                          <p:spTgt spid="2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2"/>
                                        </p:tgtEl>
                                        <p:attrNameLst>
                                          <p:attrName>style.visibility</p:attrName>
                                        </p:attrNameLst>
                                      </p:cBhvr>
                                      <p:to>
                                        <p:strVal val="visible"/>
                                      </p:to>
                                    </p:set>
                                    <p:animEffect transition="in" filter="fade">
                                      <p:cBhvr>
                                        <p:cTn id="22" dur="500"/>
                                        <p:tgtEl>
                                          <p:spTgt spid="2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8"/>
                                        </p:tgtEl>
                                        <p:attrNameLst>
                                          <p:attrName>style.visibility</p:attrName>
                                        </p:attrNameLst>
                                      </p:cBhvr>
                                      <p:to>
                                        <p:strVal val="visible"/>
                                      </p:to>
                                    </p:set>
                                    <p:animEffect transition="in" filter="fade">
                                      <p:cBhvr>
                                        <p:cTn id="27" dur="500"/>
                                        <p:tgtEl>
                                          <p:spTgt spid="2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9"/>
                                        </p:tgtEl>
                                        <p:attrNameLst>
                                          <p:attrName>style.visibility</p:attrName>
                                        </p:attrNameLst>
                                      </p:cBhvr>
                                      <p:to>
                                        <p:strVal val="visible"/>
                                      </p:to>
                                    </p:set>
                                    <p:animEffect transition="in" filter="fade">
                                      <p:cBhvr>
                                        <p:cTn id="32" dur="500"/>
                                        <p:tgtEl>
                                          <p:spTgt spid="2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3"/>
                                        </p:tgtEl>
                                        <p:attrNameLst>
                                          <p:attrName>style.visibility</p:attrName>
                                        </p:attrNameLst>
                                      </p:cBhvr>
                                      <p:to>
                                        <p:strVal val="visible"/>
                                      </p:to>
                                    </p:set>
                                    <p:animEffect transition="in" filter="fade">
                                      <p:cBhvr>
                                        <p:cTn id="37" dur="500"/>
                                        <p:tgtEl>
                                          <p:spTgt spid="2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30"/>
                                        </p:tgtEl>
                                        <p:attrNameLst>
                                          <p:attrName>style.visibility</p:attrName>
                                        </p:attrNameLst>
                                      </p:cBhvr>
                                      <p:to>
                                        <p:strVal val="visible"/>
                                      </p:to>
                                    </p:set>
                                    <p:animEffect transition="in" filter="fade">
                                      <p:cBhvr>
                                        <p:cTn id="42" dur="500"/>
                                        <p:tgtEl>
                                          <p:spTgt spid="2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1"/>
                                        </p:tgtEl>
                                        <p:attrNameLst>
                                          <p:attrName>style.visibility</p:attrName>
                                        </p:attrNameLst>
                                      </p:cBhvr>
                                      <p:to>
                                        <p:strVal val="visible"/>
                                      </p:to>
                                    </p:set>
                                    <p:animEffect transition="in" filter="fade">
                                      <p:cBhvr>
                                        <p:cTn id="47" dur="500"/>
                                        <p:tgtEl>
                                          <p:spTgt spid="23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24"/>
                                        </p:tgtEl>
                                        <p:attrNameLst>
                                          <p:attrName>style.visibility</p:attrName>
                                        </p:attrNameLst>
                                      </p:cBhvr>
                                      <p:to>
                                        <p:strVal val="visible"/>
                                      </p:to>
                                    </p:set>
                                    <p:animEffect transition="in" filter="fade">
                                      <p:cBhvr>
                                        <p:cTn id="52" dur="500"/>
                                        <p:tgtEl>
                                          <p:spTgt spid="2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32"/>
                                        </p:tgtEl>
                                        <p:attrNameLst>
                                          <p:attrName>style.visibility</p:attrName>
                                        </p:attrNameLst>
                                      </p:cBhvr>
                                      <p:to>
                                        <p:strVal val="visible"/>
                                      </p:to>
                                    </p:set>
                                    <p:animEffect transition="in" filter="fade">
                                      <p:cBhvr>
                                        <p:cTn id="57" dur="500"/>
                                        <p:tgtEl>
                                          <p:spTgt spid="23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25"/>
                                        </p:tgtEl>
                                        <p:attrNameLst>
                                          <p:attrName>style.visibility</p:attrName>
                                        </p:attrNameLst>
                                      </p:cBhvr>
                                      <p:to>
                                        <p:strVal val="visible"/>
                                      </p:to>
                                    </p:set>
                                    <p:animEffect transition="in" filter="fade">
                                      <p:cBhvr>
                                        <p:cTn id="62" dur="500"/>
                                        <p:tgtEl>
                                          <p:spTgt spid="22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33"/>
                                        </p:tgtEl>
                                        <p:attrNameLst>
                                          <p:attrName>style.visibility</p:attrName>
                                        </p:attrNameLst>
                                      </p:cBhvr>
                                      <p:to>
                                        <p:strVal val="visible"/>
                                      </p:to>
                                    </p:set>
                                    <p:animEffect transition="in" filter="fade">
                                      <p:cBhvr>
                                        <p:cTn id="67" dur="500"/>
                                        <p:tgtEl>
                                          <p:spTgt spid="23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26"/>
                                        </p:tgtEl>
                                        <p:attrNameLst>
                                          <p:attrName>style.visibility</p:attrName>
                                        </p:attrNameLst>
                                      </p:cBhvr>
                                      <p:to>
                                        <p:strVal val="visible"/>
                                      </p:to>
                                    </p:set>
                                    <p:animEffect transition="in" filter="fade">
                                      <p:cBhvr>
                                        <p:cTn id="72" dur="500"/>
                                        <p:tgtEl>
                                          <p:spTgt spid="226"/>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34"/>
                                        </p:tgtEl>
                                        <p:attrNameLst>
                                          <p:attrName>style.visibility</p:attrName>
                                        </p:attrNameLst>
                                      </p:cBhvr>
                                      <p:to>
                                        <p:strVal val="visible"/>
                                      </p:to>
                                    </p:set>
                                    <p:animEffect transition="in" filter="fade">
                                      <p:cBhvr>
                                        <p:cTn id="77" dur="5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399" cy="16093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0" i="0" u="none" strike="noStrike" cap="none">
                <a:solidFill>
                  <a:srgbClr val="1C4587"/>
                </a:solidFill>
                <a:latin typeface="Open Sans"/>
                <a:ea typeface="Open Sans"/>
                <a:cs typeface="Open Sans"/>
                <a:sym typeface="Open Sans"/>
              </a:rPr>
              <a:t>It’s easier to understand when we </a:t>
            </a:r>
            <a:r>
              <a:rPr lang="en-US" sz="4400" b="1" i="0" u="none" strike="noStrike" cap="none">
                <a:solidFill>
                  <a:srgbClr val="1C4587"/>
                </a:solidFill>
                <a:latin typeface="Open Sans"/>
                <a:ea typeface="Open Sans"/>
                <a:cs typeface="Open Sans"/>
                <a:sym typeface="Open Sans"/>
              </a:rPr>
              <a:t>use</a:t>
            </a:r>
            <a:r>
              <a:rPr lang="en-US" sz="4400" b="0" i="0" u="none" strike="noStrike" cap="none">
                <a:solidFill>
                  <a:srgbClr val="1C4587"/>
                </a:solidFill>
                <a:latin typeface="Open Sans"/>
                <a:ea typeface="Open Sans"/>
                <a:cs typeface="Open Sans"/>
                <a:sym typeface="Open Sans"/>
              </a:rPr>
              <a:t> the different present tenses if we compare them. </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dirty="0">
                <a:solidFill>
                  <a:srgbClr val="1C4587"/>
                </a:solidFill>
                <a:latin typeface="Open Sans"/>
                <a:ea typeface="Open Sans"/>
                <a:cs typeface="Open Sans"/>
                <a:sym typeface="Open Sans"/>
              </a:rPr>
              <a:t>Let’s look at:</a:t>
            </a:r>
            <a:endParaRPr sz="2000" b="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The present simple and the present continuous.</a:t>
            </a:r>
            <a:endParaRPr sz="2000" b="0" i="0"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b="0" i="0" u="none" strike="noStrike" cap="none" dirty="0">
                <a:solidFill>
                  <a:srgbClr val="1C4587"/>
                </a:solidFill>
                <a:latin typeface="Open Sans"/>
                <a:ea typeface="Open Sans"/>
                <a:cs typeface="Open Sans"/>
                <a:sym typeface="Open Sans"/>
              </a:rPr>
              <a:t>The present perfect simple and the present perfect continuous.</a:t>
            </a:r>
            <a:endParaRPr sz="2000" b="0" i="1" u="none" strike="noStrike" cap="none" dirty="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dirty="0">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When do we use the</a:t>
            </a:r>
            <a:r>
              <a:rPr lang="en-US" sz="1600">
                <a:solidFill>
                  <a:schemeClr val="lt1"/>
                </a:solidFill>
                <a:latin typeface="Open Sans"/>
                <a:ea typeface="Open Sans"/>
                <a:cs typeface="Open Sans"/>
                <a:sym typeface="Open Sans"/>
              </a:rPr>
              <a:t>m?</a:t>
            </a:r>
            <a:endParaRPr sz="1600" b="0" i="0" u="none" strike="noStrike" cap="none">
              <a:solidFill>
                <a:schemeClr val="lt1"/>
              </a:solidFill>
              <a:latin typeface="Open Sans"/>
              <a:ea typeface="Open Sans"/>
              <a:cs typeface="Open Sans"/>
              <a:sym typeface="Open Sans"/>
            </a:endParaRPr>
          </a:p>
        </p:txBody>
      </p:sp>
      <p:sp>
        <p:nvSpPr>
          <p:cNvPr id="6" name="Google Shape;65;p15">
            <a:extLst>
              <a:ext uri="{FF2B5EF4-FFF2-40B4-BE49-F238E27FC236}">
                <a16:creationId xmlns:a16="http://schemas.microsoft.com/office/drawing/2014/main" id="{E10E51C3-2E83-4531-B7A9-43905D57E9C0}"/>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450601" y="229387"/>
            <a:ext cx="10904336"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72" name="Shape 72"/>
          <p:cNvSpPr txBox="1">
            <a:spLocks noGrp="1"/>
          </p:cNvSpPr>
          <p:nvPr>
            <p:ph type="body" idx="4294967295"/>
          </p:nvPr>
        </p:nvSpPr>
        <p:spPr>
          <a:xfrm>
            <a:off x="450601" y="932280"/>
            <a:ext cx="9239309" cy="7337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1.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vs present </a:t>
            </a:r>
            <a:r>
              <a:rPr lang="en-US" sz="2000" b="1" dirty="0">
                <a:solidFill>
                  <a:srgbClr val="1C4587"/>
                </a:solidFill>
                <a:latin typeface="Open Sans"/>
                <a:ea typeface="Open Sans"/>
                <a:cs typeface="Open Sans"/>
                <a:sym typeface="Open Sans"/>
              </a:rPr>
              <a:t>c</a:t>
            </a:r>
            <a:r>
              <a:rPr lang="en-US" sz="2000" b="1" i="0" u="none" strike="noStrike" cap="none" dirty="0">
                <a:solidFill>
                  <a:srgbClr val="1C4587"/>
                </a:solidFill>
                <a:latin typeface="Open Sans"/>
                <a:ea typeface="Open Sans"/>
                <a:cs typeface="Open Sans"/>
                <a:sym typeface="Open Sans"/>
              </a:rPr>
              <a:t>ontinuous</a:t>
            </a:r>
            <a:endParaRPr sz="2000" b="1" i="0" u="none" strike="noStrike" cap="none" dirty="0">
              <a:solidFill>
                <a:srgbClr val="1C4587"/>
              </a:solidFill>
              <a:latin typeface="Open Sans"/>
              <a:ea typeface="Open Sans"/>
              <a:cs typeface="Open Sans"/>
              <a:sym typeface="Open Sans"/>
            </a:endParaRPr>
          </a:p>
        </p:txBody>
      </p:sp>
      <p:pic>
        <p:nvPicPr>
          <p:cNvPr id="74" name="Shape 74"/>
          <p:cNvPicPr preferRelativeResize="0"/>
          <p:nvPr/>
        </p:nvPicPr>
        <p:blipFill rotWithShape="1">
          <a:blip r:embed="rId3">
            <a:alphaModFix/>
          </a:blip>
          <a:srcRect/>
          <a:stretch/>
        </p:blipFill>
        <p:spPr>
          <a:xfrm>
            <a:off x="1108300" y="1332550"/>
            <a:ext cx="1760626" cy="1760626"/>
          </a:xfrm>
          <a:prstGeom prst="rect">
            <a:avLst/>
          </a:prstGeom>
          <a:noFill/>
          <a:ln>
            <a:noFill/>
          </a:ln>
        </p:spPr>
      </p:pic>
      <p:sp>
        <p:nvSpPr>
          <p:cNvPr id="75" name="Shape 75"/>
          <p:cNvSpPr/>
          <p:nvPr/>
        </p:nvSpPr>
        <p:spPr>
          <a:xfrm>
            <a:off x="3097425" y="1608325"/>
            <a:ext cx="1956900" cy="1000200"/>
          </a:xfrm>
          <a:prstGeom prst="wedgeRoundRectCallout">
            <a:avLst>
              <a:gd name="adj1" fmla="val -60853"/>
              <a:gd name="adj2" fmla="val 6554"/>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Do you still train every day?</a:t>
            </a:r>
            <a:endParaRPr sz="1500" b="0" i="0" u="none" strike="noStrike" cap="none">
              <a:solidFill>
                <a:schemeClr val="lt1"/>
              </a:solidFill>
              <a:latin typeface="Open Sans"/>
              <a:ea typeface="Open Sans"/>
              <a:cs typeface="Open Sans"/>
              <a:sym typeface="Open Sans"/>
            </a:endParaRPr>
          </a:p>
        </p:txBody>
      </p:sp>
      <p:pic>
        <p:nvPicPr>
          <p:cNvPr id="76" name="Shape 76"/>
          <p:cNvPicPr preferRelativeResize="0"/>
          <p:nvPr/>
        </p:nvPicPr>
        <p:blipFill rotWithShape="1">
          <a:blip r:embed="rId4">
            <a:alphaModFix/>
          </a:blip>
          <a:srcRect/>
          <a:stretch/>
        </p:blipFill>
        <p:spPr>
          <a:xfrm>
            <a:off x="9393288" y="1332562"/>
            <a:ext cx="1551749" cy="1551749"/>
          </a:xfrm>
          <a:prstGeom prst="rect">
            <a:avLst/>
          </a:prstGeom>
          <a:noFill/>
          <a:ln>
            <a:noFill/>
          </a:ln>
        </p:spPr>
      </p:pic>
      <p:sp>
        <p:nvSpPr>
          <p:cNvPr id="77" name="Shape 77"/>
          <p:cNvSpPr/>
          <p:nvPr/>
        </p:nvSpPr>
        <p:spPr>
          <a:xfrm>
            <a:off x="5282825" y="1302813"/>
            <a:ext cx="3679800" cy="1820100"/>
          </a:xfrm>
          <a:prstGeom prst="wedgeRoundRectCallout">
            <a:avLst>
              <a:gd name="adj1" fmla="val 60009"/>
              <a:gd name="adj2" fmla="val -2713"/>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500" b="0" i="0" u="none" strike="noStrike" cap="none">
                <a:solidFill>
                  <a:schemeClr val="lt1"/>
                </a:solidFill>
                <a:latin typeface="Open Sans"/>
                <a:ea typeface="Open Sans"/>
                <a:cs typeface="Open Sans"/>
                <a:sym typeface="Open Sans"/>
              </a:rPr>
              <a:t>Yes! I usually work out in the evenings. At the moment, they are renovating the gym in my block of flats, so I’m going to the one at the community centre. People are always playing in the pool! I can’t wait until my gym opens again!</a:t>
            </a:r>
            <a:endParaRPr sz="1500" b="0" i="0" u="none" strike="noStrike" cap="none">
              <a:solidFill>
                <a:schemeClr val="lt1"/>
              </a:solidFill>
              <a:latin typeface="Open Sans"/>
              <a:ea typeface="Open Sans"/>
              <a:cs typeface="Open Sans"/>
              <a:sym typeface="Open Sans"/>
            </a:endParaRPr>
          </a:p>
        </p:txBody>
      </p:sp>
      <p:pic>
        <p:nvPicPr>
          <p:cNvPr id="78" name="Shape 78"/>
          <p:cNvPicPr preferRelativeResize="0"/>
          <p:nvPr/>
        </p:nvPicPr>
        <p:blipFill rotWithShape="1">
          <a:blip r:embed="rId5">
            <a:alphaModFix/>
          </a:blip>
          <a:srcRect/>
          <a:stretch/>
        </p:blipFill>
        <p:spPr>
          <a:xfrm>
            <a:off x="5218150" y="3258050"/>
            <a:ext cx="1369224" cy="1369224"/>
          </a:xfrm>
          <a:prstGeom prst="rect">
            <a:avLst/>
          </a:prstGeom>
          <a:noFill/>
          <a:ln>
            <a:noFill/>
          </a:ln>
        </p:spPr>
      </p:pic>
      <p:sp>
        <p:nvSpPr>
          <p:cNvPr id="79" name="Shape 79"/>
          <p:cNvSpPr/>
          <p:nvPr/>
        </p:nvSpPr>
        <p:spPr>
          <a:xfrm>
            <a:off x="6206951" y="4791301"/>
            <a:ext cx="2913900" cy="1000200"/>
          </a:xfrm>
          <a:prstGeom prst="wedgeRoundRectCallout">
            <a:avLst>
              <a:gd name="adj1" fmla="val -39200"/>
              <a:gd name="adj2" fmla="val -8598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Look at this sentence:</a:t>
            </a:r>
            <a:r>
              <a:rPr lang="en-US" b="0" i="1" u="none" strike="noStrike" cap="none">
                <a:solidFill>
                  <a:schemeClr val="lt1"/>
                </a:solidFill>
                <a:latin typeface="Open Sans"/>
                <a:ea typeface="Open Sans"/>
                <a:cs typeface="Open Sans"/>
                <a:sym typeface="Open Sans"/>
              </a:rPr>
              <a:t> I usually work out in the evenings. </a:t>
            </a:r>
            <a:r>
              <a:rPr lang="en-US" b="0" i="0" u="none" strike="noStrike" cap="none">
                <a:solidFill>
                  <a:schemeClr val="lt1"/>
                </a:solidFill>
                <a:latin typeface="Open Sans"/>
                <a:ea typeface="Open Sans"/>
                <a:cs typeface="Open Sans"/>
                <a:sym typeface="Open Sans"/>
              </a:rPr>
              <a:t>Is this a repeated action/habit or something happening now?</a:t>
            </a:r>
            <a:endParaRPr b="0" i="1" u="none" strike="noStrike" cap="none">
              <a:solidFill>
                <a:schemeClr val="lt1"/>
              </a:solidFill>
              <a:latin typeface="Open Sans"/>
              <a:ea typeface="Open Sans"/>
              <a:cs typeface="Open Sans"/>
              <a:sym typeface="Open Sans"/>
            </a:endParaRPr>
          </a:p>
        </p:txBody>
      </p:sp>
      <p:sp>
        <p:nvSpPr>
          <p:cNvPr id="80" name="Shape 80"/>
          <p:cNvSpPr/>
          <p:nvPr/>
        </p:nvSpPr>
        <p:spPr>
          <a:xfrm>
            <a:off x="4974713" y="5838100"/>
            <a:ext cx="1760700" cy="870900"/>
          </a:xfrm>
          <a:prstGeom prst="cloudCallout">
            <a:avLst>
              <a:gd name="adj1" fmla="val 72827"/>
              <a:gd name="adj2" fmla="val -4383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b="0" i="1" u="none" strike="noStrike" cap="none">
                <a:solidFill>
                  <a:srgbClr val="F49C4E"/>
                </a:solidFill>
                <a:latin typeface="Open Sans"/>
                <a:ea typeface="Open Sans"/>
                <a:cs typeface="Open Sans"/>
                <a:sym typeface="Open Sans"/>
              </a:rPr>
              <a:t>A repeated action/habit</a:t>
            </a:r>
            <a:endParaRPr b="0" i="1" u="none" strike="noStrike" cap="none">
              <a:solidFill>
                <a:srgbClr val="F49C4E"/>
              </a:solidFill>
              <a:latin typeface="Open Sans"/>
              <a:ea typeface="Open Sans"/>
              <a:cs typeface="Open Sans"/>
              <a:sym typeface="Open Sans"/>
            </a:endParaRPr>
          </a:p>
        </p:txBody>
      </p:sp>
      <p:sp>
        <p:nvSpPr>
          <p:cNvPr id="81" name="Shape 81"/>
          <p:cNvSpPr/>
          <p:nvPr/>
        </p:nvSpPr>
        <p:spPr>
          <a:xfrm>
            <a:off x="8755500" y="3341600"/>
            <a:ext cx="2752800" cy="1202100"/>
          </a:xfrm>
          <a:prstGeom prst="wedgeRoundRectCallout">
            <a:avLst>
              <a:gd name="adj1" fmla="val -124916"/>
              <a:gd name="adj2" fmla="val -56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Which 2 actions in the girl’s answer refer to ones which are true right now/only temporary?</a:t>
            </a:r>
            <a:endParaRPr b="0" i="1" u="none" strike="noStrike" cap="none">
              <a:solidFill>
                <a:schemeClr val="lt1"/>
              </a:solidFill>
              <a:latin typeface="Open Sans"/>
              <a:ea typeface="Open Sans"/>
              <a:cs typeface="Open Sans"/>
              <a:sym typeface="Open Sans"/>
            </a:endParaRPr>
          </a:p>
        </p:txBody>
      </p:sp>
      <p:sp>
        <p:nvSpPr>
          <p:cNvPr id="82" name="Shape 82"/>
          <p:cNvSpPr/>
          <p:nvPr/>
        </p:nvSpPr>
        <p:spPr>
          <a:xfrm>
            <a:off x="9393300" y="4717675"/>
            <a:ext cx="2578200" cy="1608600"/>
          </a:xfrm>
          <a:prstGeom prst="cloudCallout">
            <a:avLst>
              <a:gd name="adj1" fmla="val -45902"/>
              <a:gd name="adj2" fmla="val -57402"/>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b="0" i="1" u="none" strike="noStrike" cap="none">
                <a:solidFill>
                  <a:srgbClr val="F49C4E"/>
                </a:solidFill>
                <a:latin typeface="Open Sans"/>
                <a:ea typeface="Open Sans"/>
                <a:cs typeface="Open Sans"/>
                <a:sym typeface="Open Sans"/>
              </a:rPr>
              <a:t>1. They are renovating the gym</a:t>
            </a:r>
            <a:endParaRPr/>
          </a:p>
          <a:p>
            <a:pPr marL="0" marR="0" lvl="0" indent="0" algn="ctr" rtl="0">
              <a:lnSpc>
                <a:spcPct val="100000"/>
              </a:lnSpc>
              <a:spcBef>
                <a:spcPts val="0"/>
              </a:spcBef>
              <a:spcAft>
                <a:spcPts val="0"/>
              </a:spcAft>
              <a:buClr>
                <a:srgbClr val="F49C4E"/>
              </a:buClr>
              <a:buSzPts val="400"/>
              <a:buFont typeface="Open Sans"/>
              <a:buNone/>
            </a:pPr>
            <a:r>
              <a:rPr lang="en-US" b="0" i="1" u="none" strike="noStrike" cap="none">
                <a:solidFill>
                  <a:srgbClr val="F49C4E"/>
                </a:solidFill>
                <a:latin typeface="Open Sans"/>
                <a:ea typeface="Open Sans"/>
                <a:cs typeface="Open Sans"/>
                <a:sym typeface="Open Sans"/>
              </a:rPr>
              <a:t>2. I’m going to the one at the community centre.</a:t>
            </a:r>
            <a:endParaRPr b="0" i="1" u="none" strike="noStrike" cap="none">
              <a:solidFill>
                <a:srgbClr val="F49C4E"/>
              </a:solidFill>
              <a:latin typeface="Open Sans"/>
              <a:ea typeface="Open Sans"/>
              <a:cs typeface="Open Sans"/>
              <a:sym typeface="Open Sans"/>
            </a:endParaRPr>
          </a:p>
        </p:txBody>
      </p:sp>
      <p:sp>
        <p:nvSpPr>
          <p:cNvPr id="83" name="Shape 83"/>
          <p:cNvSpPr/>
          <p:nvPr/>
        </p:nvSpPr>
        <p:spPr>
          <a:xfrm>
            <a:off x="1879787" y="4704011"/>
            <a:ext cx="2798700" cy="1239900"/>
          </a:xfrm>
          <a:prstGeom prst="wedgeRoundRectCallout">
            <a:avLst>
              <a:gd name="adj1" fmla="val 71920"/>
              <a:gd name="adj2" fmla="val -6010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Look at this sentence: </a:t>
            </a:r>
            <a:r>
              <a:rPr lang="en-US" i="1">
                <a:solidFill>
                  <a:schemeClr val="lt1"/>
                </a:solidFill>
                <a:latin typeface="Open Sans"/>
                <a:ea typeface="Open Sans"/>
                <a:cs typeface="Open Sans"/>
                <a:sym typeface="Open Sans"/>
              </a:rPr>
              <a:t>P</a:t>
            </a:r>
            <a:r>
              <a:rPr lang="en-US" b="0" i="1" u="none" strike="noStrike" cap="none">
                <a:solidFill>
                  <a:schemeClr val="lt1"/>
                </a:solidFill>
                <a:latin typeface="Open Sans"/>
                <a:ea typeface="Open Sans"/>
                <a:cs typeface="Open Sans"/>
                <a:sym typeface="Open Sans"/>
              </a:rPr>
              <a:t>eople are always playing in the pool. </a:t>
            </a:r>
            <a:r>
              <a:rPr lang="en-US" b="0" i="0" u="none" strike="noStrike" cap="none">
                <a:solidFill>
                  <a:schemeClr val="lt1"/>
                </a:solidFill>
                <a:latin typeface="Open Sans"/>
                <a:ea typeface="Open Sans"/>
                <a:cs typeface="Open Sans"/>
                <a:sym typeface="Open Sans"/>
              </a:rPr>
              <a:t>Is this a single or repeated action? How does the girl feel about it?</a:t>
            </a:r>
            <a:endParaRPr b="0" i="1" u="none" strike="noStrike" cap="none">
              <a:solidFill>
                <a:schemeClr val="lt1"/>
              </a:solidFill>
              <a:latin typeface="Open Sans"/>
              <a:ea typeface="Open Sans"/>
              <a:cs typeface="Open Sans"/>
              <a:sym typeface="Open Sans"/>
            </a:endParaRPr>
          </a:p>
        </p:txBody>
      </p:sp>
      <p:sp>
        <p:nvSpPr>
          <p:cNvPr id="84" name="Shape 84"/>
          <p:cNvSpPr/>
          <p:nvPr/>
        </p:nvSpPr>
        <p:spPr>
          <a:xfrm>
            <a:off x="275325" y="4057500"/>
            <a:ext cx="1551600" cy="733800"/>
          </a:xfrm>
          <a:prstGeom prst="cloudCallout">
            <a:avLst>
              <a:gd name="adj1" fmla="val 50730"/>
              <a:gd name="adj2" fmla="val 81054"/>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b="0" i="1" u="none" strike="noStrike" cap="none">
                <a:solidFill>
                  <a:srgbClr val="F49C4E"/>
                </a:solidFill>
                <a:latin typeface="Open Sans"/>
                <a:ea typeface="Open Sans"/>
                <a:cs typeface="Open Sans"/>
                <a:sym typeface="Open Sans"/>
              </a:rPr>
              <a:t>It’s a repeated action.</a:t>
            </a:r>
            <a:endParaRPr b="0" i="1" u="none" strike="noStrike" cap="none">
              <a:solidFill>
                <a:srgbClr val="F49C4E"/>
              </a:solidFill>
              <a:latin typeface="Open Sans"/>
              <a:ea typeface="Open Sans"/>
              <a:cs typeface="Open Sans"/>
              <a:sym typeface="Open Sans"/>
            </a:endParaRPr>
          </a:p>
        </p:txBody>
      </p:sp>
      <p:sp>
        <p:nvSpPr>
          <p:cNvPr id="85" name="Shape 85"/>
          <p:cNvSpPr/>
          <p:nvPr/>
        </p:nvSpPr>
        <p:spPr>
          <a:xfrm>
            <a:off x="275325" y="5160200"/>
            <a:ext cx="1483200" cy="814800"/>
          </a:xfrm>
          <a:prstGeom prst="cloudCallout">
            <a:avLst>
              <a:gd name="adj1" fmla="val 57199"/>
              <a:gd name="adj2" fmla="val -4297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b="0" i="1" u="none" strike="noStrike" cap="none">
                <a:solidFill>
                  <a:srgbClr val="F49C4E"/>
                </a:solidFill>
                <a:latin typeface="Open Sans"/>
                <a:ea typeface="Open Sans"/>
                <a:cs typeface="Open Sans"/>
                <a:sym typeface="Open Sans"/>
              </a:rPr>
              <a:t>It’s annoying.</a:t>
            </a:r>
            <a:endParaRPr b="0" i="1" u="none" strike="noStrike" cap="none">
              <a:solidFill>
                <a:srgbClr val="F49C4E"/>
              </a:solidFill>
              <a:latin typeface="Open Sans"/>
              <a:ea typeface="Open Sans"/>
              <a:cs typeface="Open Sans"/>
              <a:sym typeface="Open Sans"/>
            </a:endParaRPr>
          </a:p>
        </p:txBody>
      </p:sp>
      <p:sp>
        <p:nvSpPr>
          <p:cNvPr id="86" name="Shape 86"/>
          <p:cNvSpPr/>
          <p:nvPr/>
        </p:nvSpPr>
        <p:spPr>
          <a:xfrm>
            <a:off x="2558775" y="3365575"/>
            <a:ext cx="1760700" cy="733800"/>
          </a:xfrm>
          <a:prstGeom prst="wedgeRoundRectCallout">
            <a:avLst>
              <a:gd name="adj1" fmla="val 98562"/>
              <a:gd name="adj2" fmla="val 2695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Take notice of the tenses used here…</a:t>
            </a:r>
            <a:endParaRPr b="0" i="1" u="none" strike="noStrike" cap="none">
              <a:solidFill>
                <a:schemeClr val="lt1"/>
              </a:solidFill>
              <a:latin typeface="Open Sans"/>
              <a:ea typeface="Open Sans"/>
              <a:cs typeface="Open Sans"/>
              <a:sym typeface="Open Sans"/>
            </a:endParaRPr>
          </a:p>
        </p:txBody>
      </p:sp>
      <p:sp>
        <p:nvSpPr>
          <p:cNvPr id="18" name="Google Shape;65;p15">
            <a:extLst>
              <a:ext uri="{FF2B5EF4-FFF2-40B4-BE49-F238E27FC236}">
                <a16:creationId xmlns:a16="http://schemas.microsoft.com/office/drawing/2014/main" id="{7A04F50C-ABB3-4568-A6A6-3316C2713A79}"/>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par>
                                <p:cTn id="16" presetID="10" presetClass="entr" presetSubtype="0" fill="hold" nodeType="with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500"/>
                                        <p:tgtEl>
                                          <p:spTgt spid="7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par>
                                <p:cTn id="24" presetID="10" presetClass="entr" presetSubtype="0" fill="hold" nodeType="withEffect">
                                  <p:stCondLst>
                                    <p:cond delay="0"/>
                                  </p:stCondLst>
                                  <p:childTnLst>
                                    <p:set>
                                      <p:cBhvr>
                                        <p:cTn id="25" dur="1" fill="hold">
                                          <p:stCondLst>
                                            <p:cond delay="0"/>
                                          </p:stCondLst>
                                        </p:cTn>
                                        <p:tgtEl>
                                          <p:spTgt spid="86"/>
                                        </p:tgtEl>
                                        <p:attrNameLst>
                                          <p:attrName>style.visibility</p:attrName>
                                        </p:attrNameLst>
                                      </p:cBhvr>
                                      <p:to>
                                        <p:strVal val="visible"/>
                                      </p:to>
                                    </p:set>
                                    <p:animEffect transition="in" filter="fade">
                                      <p:cBhvr>
                                        <p:cTn id="26" dur="500"/>
                                        <p:tgtEl>
                                          <p:spTgt spid="8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4"/>
                                        </p:tgtEl>
                                        <p:attrNameLst>
                                          <p:attrName>style.visibility</p:attrName>
                                        </p:attrNameLst>
                                      </p:cBhvr>
                                      <p:to>
                                        <p:strVal val="visible"/>
                                      </p:to>
                                    </p:set>
                                    <p:animEffect transition="in" filter="fade">
                                      <p:cBhvr>
                                        <p:cTn id="36" dur="500"/>
                                        <p:tgtEl>
                                          <p:spTgt spid="8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fade">
                                      <p:cBhvr>
                                        <p:cTn id="6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graphicFrame>
        <p:nvGraphicFramePr>
          <p:cNvPr id="91" name="Shape 91"/>
          <p:cNvGraphicFramePr/>
          <p:nvPr>
            <p:extLst>
              <p:ext uri="{D42A27DB-BD31-4B8C-83A1-F6EECF244321}">
                <p14:modId xmlns:p14="http://schemas.microsoft.com/office/powerpoint/2010/main" val="907852376"/>
              </p:ext>
            </p:extLst>
          </p:nvPr>
        </p:nvGraphicFramePr>
        <p:xfrm>
          <a:off x="464550" y="4040670"/>
          <a:ext cx="11157900" cy="2126265"/>
        </p:xfrm>
        <a:graphic>
          <a:graphicData uri="http://schemas.openxmlformats.org/drawingml/2006/table">
            <a:tbl>
              <a:tblPr firstRow="1" bandRow="1">
                <a:noFill/>
                <a:tableStyleId>{D22BE3E4-807D-4BB5-B418-843CF79CC8DC}</a:tableStyleId>
              </a:tblPr>
              <a:tblGrid>
                <a:gridCol w="5578950">
                  <a:extLst>
                    <a:ext uri="{9D8B030D-6E8A-4147-A177-3AD203B41FA5}">
                      <a16:colId xmlns:a16="http://schemas.microsoft.com/office/drawing/2014/main" val="20000"/>
                    </a:ext>
                  </a:extLst>
                </a:gridCol>
                <a:gridCol w="5578950">
                  <a:extLst>
                    <a:ext uri="{9D8B030D-6E8A-4147-A177-3AD203B41FA5}">
                      <a16:colId xmlns:a16="http://schemas.microsoft.com/office/drawing/2014/main" val="20001"/>
                    </a:ext>
                  </a:extLst>
                </a:gridCol>
              </a:tblGrid>
              <a:tr h="3888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present simple</a:t>
                      </a: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present continuous</a:t>
                      </a:r>
                    </a:p>
                  </a:txBody>
                  <a:tcPr marL="91450" marR="91450" marT="45725" marB="45725">
                    <a:solidFill>
                      <a:srgbClr val="00A7E3"/>
                    </a:solidFill>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Habits, repeated action and routines; things that are true.</a:t>
                      </a:r>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An action happening right now or around now.</a:t>
                      </a: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Often used with adverbs and expressions of frequency. E.g. usually, always, from time to time.</a:t>
                      </a:r>
                      <a:endParaRPr/>
                    </a:p>
                  </a:txBody>
                  <a:tcPr marL="91450" marR="91450" marT="45725" marB="45725">
                    <a:solidFill>
                      <a:srgbClr val="CBE6F9">
                        <a:alpha val="14901"/>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a:latin typeface="Open Sans"/>
                          <a:ea typeface="Open Sans"/>
                          <a:cs typeface="Open Sans"/>
                          <a:sym typeface="Open Sans"/>
                        </a:rPr>
                        <a:t>For temporary actions.</a:t>
                      </a:r>
                      <a:endParaRPr sz="1600" u="none" strike="noStrike" cap="none">
                        <a:latin typeface="Open Sans"/>
                        <a:ea typeface="Open Sans"/>
                        <a:cs typeface="Open Sans"/>
                        <a:sym typeface="Open Sans"/>
                      </a:endParaRPr>
                    </a:p>
                  </a:txBody>
                  <a:tcPr marL="91450" marR="91450" marT="45725" marB="45725">
                    <a:solidFill>
                      <a:srgbClr val="CBE6F9">
                        <a:alpha val="14901"/>
                      </a:srgbClr>
                    </a:solidFill>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a:latin typeface="Open Sans"/>
                        <a:ea typeface="Open Sans"/>
                        <a:cs typeface="Open Sans"/>
                        <a:sym typeface="Open Sans"/>
                      </a:endParaRPr>
                    </a:p>
                  </a:txBody>
                  <a:tcPr marL="91450" marR="91450" marT="45725" marB="45725">
                    <a:solidFill>
                      <a:srgbClr val="CBE6F9">
                        <a:alpha val="49803"/>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u="none" strike="noStrike" cap="none" dirty="0">
                          <a:latin typeface="Open Sans"/>
                          <a:ea typeface="Open Sans"/>
                          <a:cs typeface="Open Sans"/>
                          <a:sym typeface="Open Sans"/>
                        </a:rPr>
                        <a:t>With </a:t>
                      </a:r>
                      <a:r>
                        <a:rPr lang="en-US" sz="1600" b="1" u="none" strike="noStrike" cap="none" dirty="0">
                          <a:latin typeface="Open Sans"/>
                          <a:ea typeface="Open Sans"/>
                          <a:cs typeface="Open Sans"/>
                          <a:sym typeface="Open Sans"/>
                        </a:rPr>
                        <a:t>always</a:t>
                      </a:r>
                      <a:r>
                        <a:rPr lang="en-US" sz="1600" b="0" u="none" strike="noStrike" cap="none" dirty="0">
                          <a:latin typeface="Open Sans"/>
                          <a:ea typeface="Open Sans"/>
                          <a:cs typeface="Open Sans"/>
                          <a:sym typeface="Open Sans"/>
                        </a:rPr>
                        <a:t> to talk about repeated actions which are usually annoying.</a:t>
                      </a:r>
                      <a:endParaRPr sz="1600" u="none" strike="noStrike" cap="none" dirty="0">
                        <a:latin typeface="Open Sans"/>
                        <a:ea typeface="Open Sans"/>
                        <a:cs typeface="Open Sans"/>
                        <a:sym typeface="Open Sans"/>
                      </a:endParaRPr>
                    </a:p>
                  </a:txBody>
                  <a:tcPr marL="91450" marR="91450" marT="45725" marB="45725">
                    <a:solidFill>
                      <a:srgbClr val="CBE6F9">
                        <a:alpha val="49803"/>
                      </a:srgbClr>
                    </a:solidFill>
                  </a:tcPr>
                </a:tc>
                <a:extLst>
                  <a:ext uri="{0D108BD9-81ED-4DB2-BD59-A6C34878D82A}">
                    <a16:rowId xmlns:a16="http://schemas.microsoft.com/office/drawing/2014/main" val="10003"/>
                  </a:ext>
                </a:extLst>
              </a:tr>
            </a:tbl>
          </a:graphicData>
        </a:graphic>
      </p:graphicFrame>
      <p:sp>
        <p:nvSpPr>
          <p:cNvPr id="92" name="Shape 92"/>
          <p:cNvSpPr/>
          <p:nvPr/>
        </p:nvSpPr>
        <p:spPr>
          <a:xfrm>
            <a:off x="468076" y="2966949"/>
            <a:ext cx="10926755" cy="70788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B4686"/>
              </a:buClr>
              <a:buSzPts val="500"/>
              <a:buFont typeface="Open Sans"/>
              <a:buNone/>
            </a:pPr>
            <a:r>
              <a:rPr lang="en-US" sz="2000" b="0" i="0" u="none" strike="noStrike" cap="none">
                <a:solidFill>
                  <a:srgbClr val="1B4686"/>
                </a:solidFill>
                <a:latin typeface="Open Sans"/>
                <a:ea typeface="Open Sans"/>
                <a:cs typeface="Open Sans"/>
                <a:sym typeface="Open Sans"/>
              </a:rPr>
              <a:t>I usually work out in the evenings. At the moment, they are renovating the gym in my block of flats, so I’m going to the one at the community centre. People are always playing in the pool!</a:t>
            </a:r>
            <a:endParaRPr sz="2000" b="0" i="0" u="none" strike="noStrike" cap="none">
              <a:solidFill>
                <a:srgbClr val="1B4686"/>
              </a:solidFill>
              <a:latin typeface="Open Sans"/>
              <a:ea typeface="Open Sans"/>
              <a:cs typeface="Open Sans"/>
              <a:sym typeface="Open Sans"/>
            </a:endParaRPr>
          </a:p>
        </p:txBody>
      </p:sp>
      <p:sp>
        <p:nvSpPr>
          <p:cNvPr id="94" name="Shape 94"/>
          <p:cNvSpPr txBox="1"/>
          <p:nvPr/>
        </p:nvSpPr>
        <p:spPr>
          <a:xfrm>
            <a:off x="464550" y="216178"/>
            <a:ext cx="10775417"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sz="4400" b="0" i="0" u="none" strike="noStrike" cap="none">
              <a:solidFill>
                <a:srgbClr val="1C4587"/>
              </a:solidFill>
              <a:latin typeface="Open Sans"/>
              <a:ea typeface="Open Sans"/>
              <a:cs typeface="Open Sans"/>
              <a:sym typeface="Open Sans"/>
            </a:endParaRPr>
          </a:p>
        </p:txBody>
      </p:sp>
      <p:sp>
        <p:nvSpPr>
          <p:cNvPr id="95" name="Shape 95"/>
          <p:cNvSpPr txBox="1"/>
          <p:nvPr/>
        </p:nvSpPr>
        <p:spPr>
          <a:xfrm>
            <a:off x="464525" y="927065"/>
            <a:ext cx="63441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1.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and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c</a:t>
            </a:r>
            <a:r>
              <a:rPr lang="en-US" sz="2000" b="1" i="0" u="none" strike="noStrike" cap="none" dirty="0">
                <a:solidFill>
                  <a:srgbClr val="1C4587"/>
                </a:solidFill>
                <a:latin typeface="Open Sans"/>
                <a:ea typeface="Open Sans"/>
                <a:cs typeface="Open Sans"/>
                <a:sym typeface="Open Sans"/>
              </a:rPr>
              <a:t>ontinuous</a:t>
            </a:r>
            <a:endParaRPr sz="2000" b="1" i="0" u="none" strike="noStrike" cap="none" dirty="0">
              <a:solidFill>
                <a:srgbClr val="1C4587"/>
              </a:solidFill>
              <a:latin typeface="Open Sans"/>
              <a:ea typeface="Open Sans"/>
              <a:cs typeface="Open Sans"/>
              <a:sym typeface="Open Sans"/>
            </a:endParaRPr>
          </a:p>
        </p:txBody>
      </p:sp>
      <p:sp>
        <p:nvSpPr>
          <p:cNvPr id="96" name="Shape 96"/>
          <p:cNvSpPr/>
          <p:nvPr/>
        </p:nvSpPr>
        <p:spPr>
          <a:xfrm>
            <a:off x="555600" y="1393850"/>
            <a:ext cx="2384400" cy="1028700"/>
          </a:xfrm>
          <a:prstGeom prst="wedgeRoundRectCallout">
            <a:avLst>
              <a:gd name="adj1" fmla="val 64869"/>
              <a:gd name="adj2" fmla="val -3490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This is a habit or routine.</a:t>
            </a:r>
            <a:endParaRPr sz="1600" b="0" i="0" u="none" strike="noStrike" cap="none">
              <a:solidFill>
                <a:schemeClr val="lt1"/>
              </a:solidFill>
              <a:latin typeface="Open Sans"/>
              <a:ea typeface="Open Sans"/>
              <a:cs typeface="Open Sans"/>
              <a:sym typeface="Open Sans"/>
            </a:endParaRPr>
          </a:p>
        </p:txBody>
      </p:sp>
      <p:pic>
        <p:nvPicPr>
          <p:cNvPr id="97" name="Shape 97"/>
          <p:cNvPicPr preferRelativeResize="0"/>
          <p:nvPr/>
        </p:nvPicPr>
        <p:blipFill rotWithShape="1">
          <a:blip r:embed="rId3">
            <a:alphaModFix/>
          </a:blip>
          <a:srcRect/>
          <a:stretch/>
        </p:blipFill>
        <p:spPr>
          <a:xfrm>
            <a:off x="10006849" y="400974"/>
            <a:ext cx="1615600" cy="1615600"/>
          </a:xfrm>
          <a:prstGeom prst="rect">
            <a:avLst/>
          </a:prstGeom>
          <a:noFill/>
          <a:ln>
            <a:noFill/>
          </a:ln>
        </p:spPr>
      </p:pic>
      <p:sp>
        <p:nvSpPr>
          <p:cNvPr id="98" name="Shape 98"/>
          <p:cNvSpPr/>
          <p:nvPr/>
        </p:nvSpPr>
        <p:spPr>
          <a:xfrm rot="-4702783" flipH="1">
            <a:off x="1213126" y="1792839"/>
            <a:ext cx="1705353" cy="1092521"/>
          </a:xfrm>
          <a:prstGeom prst="arc">
            <a:avLst>
              <a:gd name="adj1" fmla="val 16726348"/>
              <a:gd name="adj2" fmla="val 20701961"/>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99" name="Shape 99"/>
          <p:cNvSpPr/>
          <p:nvPr/>
        </p:nvSpPr>
        <p:spPr>
          <a:xfrm>
            <a:off x="3885564" y="1393794"/>
            <a:ext cx="2384400" cy="1068300"/>
          </a:xfrm>
          <a:prstGeom prst="wedgeRoundRectCallout">
            <a:avLst>
              <a:gd name="adj1" fmla="val 64869"/>
              <a:gd name="adj2" fmla="val -3490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These actions are temporary and happening around now.</a:t>
            </a:r>
            <a:endParaRPr sz="1600" b="0" i="0" u="none" strike="noStrike" cap="none">
              <a:solidFill>
                <a:schemeClr val="lt1"/>
              </a:solidFill>
              <a:latin typeface="Open Sans"/>
              <a:ea typeface="Open Sans"/>
              <a:cs typeface="Open Sans"/>
              <a:sym typeface="Open Sans"/>
            </a:endParaRPr>
          </a:p>
        </p:txBody>
      </p:sp>
      <p:sp>
        <p:nvSpPr>
          <p:cNvPr id="100" name="Shape 100"/>
          <p:cNvSpPr/>
          <p:nvPr/>
        </p:nvSpPr>
        <p:spPr>
          <a:xfrm rot="-3479235">
            <a:off x="6087106" y="1890101"/>
            <a:ext cx="989232" cy="2601012"/>
          </a:xfrm>
          <a:prstGeom prst="arc">
            <a:avLst>
              <a:gd name="adj1" fmla="val 17248147"/>
              <a:gd name="adj2" fmla="val 274506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01" name="Shape 101"/>
          <p:cNvSpPr/>
          <p:nvPr/>
        </p:nvSpPr>
        <p:spPr>
          <a:xfrm>
            <a:off x="7215600" y="1393800"/>
            <a:ext cx="2384400" cy="1068300"/>
          </a:xfrm>
          <a:prstGeom prst="wedgeRoundRectCallout">
            <a:avLst>
              <a:gd name="adj1" fmla="val 64869"/>
              <a:gd name="adj2" fmla="val -3490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This is a repeated, annoying action.</a:t>
            </a:r>
            <a:endParaRPr sz="1600" b="0" i="0" u="none" strike="noStrike" cap="none">
              <a:solidFill>
                <a:schemeClr val="lt1"/>
              </a:solidFill>
              <a:latin typeface="Open Sans"/>
              <a:ea typeface="Open Sans"/>
              <a:cs typeface="Open Sans"/>
              <a:sym typeface="Open Sans"/>
            </a:endParaRPr>
          </a:p>
        </p:txBody>
      </p:sp>
      <p:sp>
        <p:nvSpPr>
          <p:cNvPr id="102" name="Shape 102"/>
          <p:cNvSpPr/>
          <p:nvPr/>
        </p:nvSpPr>
        <p:spPr>
          <a:xfrm rot="-2284598" flipH="1">
            <a:off x="8133584" y="1532778"/>
            <a:ext cx="1113967" cy="2573252"/>
          </a:xfrm>
          <a:prstGeom prst="arc">
            <a:avLst>
              <a:gd name="adj1" fmla="val 17707901"/>
              <a:gd name="adj2" fmla="val 1579380"/>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03" name="Shape 103"/>
          <p:cNvSpPr/>
          <p:nvPr/>
        </p:nvSpPr>
        <p:spPr>
          <a:xfrm rot="3479235" flipH="1">
            <a:off x="2724231" y="1825026"/>
            <a:ext cx="989232" cy="2601012"/>
          </a:xfrm>
          <a:prstGeom prst="arc">
            <a:avLst>
              <a:gd name="adj1" fmla="val 16702180"/>
              <a:gd name="adj2" fmla="val 4342503"/>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8AB7D149-BBBA-4577-9171-0A70FD72E2BF}"/>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500"/>
                                        <p:tgtEl>
                                          <p:spTgt spid="9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7"/>
                                        </p:tgtEl>
                                        <p:attrNameLst>
                                          <p:attrName>style.visibility</p:attrName>
                                        </p:attrNameLst>
                                      </p:cBhvr>
                                      <p:to>
                                        <p:strVal val="visible"/>
                                      </p:to>
                                    </p:set>
                                    <p:animEffect transition="in" filter="fade">
                                      <p:cBhvr>
                                        <p:cTn id="12" dur="500"/>
                                        <p:tgtEl>
                                          <p:spTgt spid="97"/>
                                        </p:tgtEl>
                                      </p:cBhvr>
                                    </p:animEffect>
                                  </p:childTnLst>
                                </p:cTn>
                              </p:par>
                              <p:par>
                                <p:cTn id="13" presetID="10" presetClass="entr" presetSubtype="0" fill="hold" nodeType="with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fade">
                                      <p:cBhvr>
                                        <p:cTn id="15" dur="500"/>
                                        <p:tgtEl>
                                          <p:spTgt spid="96"/>
                                        </p:tgtEl>
                                      </p:cBhvr>
                                    </p:animEffect>
                                  </p:childTnLst>
                                </p:cTn>
                              </p:par>
                              <p:par>
                                <p:cTn id="16" presetID="10" presetClass="entr" presetSubtype="0" fill="hold" nodeType="with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500"/>
                                        <p:tgtEl>
                                          <p:spTgt spid="9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par>
                                <p:cTn id="24" presetID="10" presetClass="entr" presetSubtype="0" fill="hold" nodeType="withEffect">
                                  <p:stCondLst>
                                    <p:cond delay="0"/>
                                  </p:stCondLst>
                                  <p:childTnLst>
                                    <p:set>
                                      <p:cBhvr>
                                        <p:cTn id="25" dur="1" fill="hold">
                                          <p:stCondLst>
                                            <p:cond delay="0"/>
                                          </p:stCondLst>
                                        </p:cTn>
                                        <p:tgtEl>
                                          <p:spTgt spid="103"/>
                                        </p:tgtEl>
                                        <p:attrNameLst>
                                          <p:attrName>style.visibility</p:attrName>
                                        </p:attrNameLst>
                                      </p:cBhvr>
                                      <p:to>
                                        <p:strVal val="visible"/>
                                      </p:to>
                                    </p:set>
                                    <p:animEffect transition="in" filter="fade">
                                      <p:cBhvr>
                                        <p:cTn id="26" dur="1000"/>
                                        <p:tgtEl>
                                          <p:spTgt spid="103"/>
                                        </p:tgtEl>
                                      </p:cBhvr>
                                    </p:animEffect>
                                  </p:childTnLst>
                                </p:cTn>
                              </p:par>
                              <p:par>
                                <p:cTn id="27" presetID="10" presetClass="entr" presetSubtype="0" fill="hold" nodeType="withEffect">
                                  <p:stCondLst>
                                    <p:cond delay="0"/>
                                  </p:stCondLst>
                                  <p:childTnLst>
                                    <p:set>
                                      <p:cBhvr>
                                        <p:cTn id="28" dur="1" fill="hold">
                                          <p:stCondLst>
                                            <p:cond delay="0"/>
                                          </p:stCondLst>
                                        </p:cTn>
                                        <p:tgtEl>
                                          <p:spTgt spid="100"/>
                                        </p:tgtEl>
                                        <p:attrNameLst>
                                          <p:attrName>style.visibility</p:attrName>
                                        </p:attrNameLst>
                                      </p:cBhvr>
                                      <p:to>
                                        <p:strVal val="visible"/>
                                      </p:to>
                                    </p:set>
                                    <p:animEffect transition="in" filter="fade">
                                      <p:cBhvr>
                                        <p:cTn id="29" dur="500"/>
                                        <p:tgtEl>
                                          <p:spTgt spid="10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1"/>
                                        </p:tgtEl>
                                        <p:attrNameLst>
                                          <p:attrName>style.visibility</p:attrName>
                                        </p:attrNameLst>
                                      </p:cBhvr>
                                      <p:to>
                                        <p:strVal val="visible"/>
                                      </p:to>
                                    </p:set>
                                    <p:animEffect transition="in" filter="fade">
                                      <p:cBhvr>
                                        <p:cTn id="34" dur="500"/>
                                        <p:tgtEl>
                                          <p:spTgt spid="101"/>
                                        </p:tgtEl>
                                      </p:cBhvr>
                                    </p:animEffect>
                                  </p:childTnLst>
                                </p:cTn>
                              </p:par>
                              <p:par>
                                <p:cTn id="35" presetID="10" presetClass="entr" presetSubtype="0" fill="hold" nodeType="withEffect">
                                  <p:stCondLst>
                                    <p:cond delay="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p:nvPr/>
        </p:nvSpPr>
        <p:spPr>
          <a:xfrm>
            <a:off x="450601" y="239081"/>
            <a:ext cx="10009119" cy="80720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a:solidFill>
                  <a:srgbClr val="1C4587"/>
                </a:solidFill>
                <a:latin typeface="Open Sans"/>
                <a:ea typeface="Open Sans"/>
                <a:cs typeface="Open Sans"/>
                <a:sym typeface="Open Sans"/>
              </a:rPr>
              <a:t>Something to consider…</a:t>
            </a:r>
            <a:endParaRPr sz="4400" b="1" i="0" u="none" strike="noStrike" cap="none">
              <a:solidFill>
                <a:srgbClr val="1C4587"/>
              </a:solidFill>
              <a:latin typeface="Open Sans"/>
              <a:ea typeface="Open Sans"/>
              <a:cs typeface="Open Sans"/>
              <a:sym typeface="Open Sans"/>
            </a:endParaRPr>
          </a:p>
        </p:txBody>
      </p:sp>
      <p:pic>
        <p:nvPicPr>
          <p:cNvPr id="109" name="Shape 109"/>
          <p:cNvPicPr preferRelativeResize="0"/>
          <p:nvPr/>
        </p:nvPicPr>
        <p:blipFill rotWithShape="1">
          <a:blip r:embed="rId3">
            <a:alphaModFix/>
          </a:blip>
          <a:srcRect/>
          <a:stretch/>
        </p:blipFill>
        <p:spPr>
          <a:xfrm>
            <a:off x="88448" y="908853"/>
            <a:ext cx="1661624" cy="1661624"/>
          </a:xfrm>
          <a:prstGeom prst="rect">
            <a:avLst/>
          </a:prstGeom>
          <a:noFill/>
          <a:ln>
            <a:noFill/>
          </a:ln>
        </p:spPr>
      </p:pic>
      <p:sp>
        <p:nvSpPr>
          <p:cNvPr id="110" name="Shape 110"/>
          <p:cNvSpPr/>
          <p:nvPr/>
        </p:nvSpPr>
        <p:spPr>
          <a:xfrm>
            <a:off x="2153966" y="1047767"/>
            <a:ext cx="3848100" cy="779100"/>
          </a:xfrm>
          <a:prstGeom prst="wedgeRoundRectCallout">
            <a:avLst>
              <a:gd name="adj1" fmla="val -61632"/>
              <a:gd name="adj2" fmla="val 22809"/>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b="0" i="0" u="none" strike="noStrike" cap="none">
                <a:solidFill>
                  <a:schemeClr val="lt1"/>
                </a:solidFill>
                <a:latin typeface="Open Sans"/>
                <a:ea typeface="Open Sans"/>
                <a:cs typeface="Open Sans"/>
                <a:sym typeface="Open Sans"/>
              </a:rPr>
              <a:t>At the moment, I have a knee injury, so I can’t train.</a:t>
            </a:r>
            <a:endParaRPr sz="1600" b="0" i="0" u="none" strike="noStrike" cap="none">
              <a:solidFill>
                <a:schemeClr val="lt1"/>
              </a:solidFill>
              <a:latin typeface="Open Sans"/>
              <a:ea typeface="Open Sans"/>
              <a:cs typeface="Open Sans"/>
              <a:sym typeface="Open Sans"/>
            </a:endParaRPr>
          </a:p>
        </p:txBody>
      </p:sp>
      <p:sp>
        <p:nvSpPr>
          <p:cNvPr id="111" name="Shape 111"/>
          <p:cNvSpPr txBox="1"/>
          <p:nvPr/>
        </p:nvSpPr>
        <p:spPr>
          <a:xfrm>
            <a:off x="0" y="2503950"/>
            <a:ext cx="9281700" cy="779100"/>
          </a:xfrm>
          <a:prstGeom prst="rect">
            <a:avLst/>
          </a:prstGeom>
          <a:noFill/>
          <a:ln>
            <a:noFill/>
          </a:ln>
        </p:spPr>
        <p:txBody>
          <a:bodyPr spcFirstLastPara="1" wrap="square" lIns="91425" tIns="45700" rIns="91425" bIns="45700" anchor="t" anchorCtr="0">
            <a:noAutofit/>
          </a:bodyPr>
          <a:lstStyle/>
          <a:p>
            <a:pPr marL="685800" marR="0" lvl="0" indent="-457200" algn="l" rtl="0">
              <a:lnSpc>
                <a:spcPct val="90000"/>
              </a:lnSpc>
              <a:spcBef>
                <a:spcPts val="0"/>
              </a:spcBef>
              <a:spcAft>
                <a:spcPts val="0"/>
              </a:spcAft>
              <a:buClr>
                <a:srgbClr val="1C4587"/>
              </a:buClr>
              <a:buSzPts val="2000"/>
              <a:buFont typeface="Arial"/>
              <a:buAutoNum type="arabicPeriod"/>
            </a:pPr>
            <a:r>
              <a:rPr lang="en-US" sz="2000" b="0" i="0" u="none" strike="noStrike" cap="none">
                <a:solidFill>
                  <a:srgbClr val="1C4587"/>
                </a:solidFill>
                <a:latin typeface="Open Sans"/>
                <a:ea typeface="Open Sans"/>
                <a:cs typeface="Open Sans"/>
                <a:sym typeface="Open Sans"/>
              </a:rPr>
              <a:t>We do not use </a:t>
            </a:r>
            <a:r>
              <a:rPr lang="en-US" sz="2000" b="1" i="0" u="none" strike="noStrike" cap="none">
                <a:solidFill>
                  <a:srgbClr val="1C4587"/>
                </a:solidFill>
                <a:latin typeface="Open Sans"/>
                <a:ea typeface="Open Sans"/>
                <a:cs typeface="Open Sans"/>
                <a:sym typeface="Open Sans"/>
              </a:rPr>
              <a:t>state verbs </a:t>
            </a:r>
            <a:r>
              <a:rPr lang="en-US" sz="2000" b="0" i="0" u="none" strike="noStrike" cap="none">
                <a:solidFill>
                  <a:srgbClr val="1C4587"/>
                </a:solidFill>
                <a:latin typeface="Open Sans"/>
                <a:ea typeface="Open Sans"/>
                <a:cs typeface="Open Sans"/>
                <a:sym typeface="Open Sans"/>
              </a:rPr>
              <a:t>in the continuous structures. They are always in the simple tenses.</a:t>
            </a:r>
            <a:endParaRPr/>
          </a:p>
          <a:p>
            <a:pPr marL="228600" marR="0" lvl="0" indent="0" algn="l" rtl="0">
              <a:lnSpc>
                <a:spcPct val="90000"/>
              </a:lnSpc>
              <a:spcBef>
                <a:spcPts val="1200"/>
              </a:spcBef>
              <a:spcAft>
                <a:spcPts val="0"/>
              </a:spcAft>
              <a:buClr>
                <a:srgbClr val="1C4587"/>
              </a:buClr>
              <a:buSzPts val="2000"/>
              <a:buFont typeface="Open Sans"/>
              <a:buNone/>
            </a:pPr>
            <a:endParaRPr sz="2000" b="0" i="0" u="none" strike="noStrike" cap="none">
              <a:solidFill>
                <a:srgbClr val="1C4587"/>
              </a:solidFill>
              <a:latin typeface="Open Sans"/>
              <a:ea typeface="Open Sans"/>
              <a:cs typeface="Open Sans"/>
              <a:sym typeface="Open Sans"/>
            </a:endParaRPr>
          </a:p>
          <a:p>
            <a:pPr marL="685800" marR="0" lvl="0" indent="-330200" algn="l" rtl="0">
              <a:lnSpc>
                <a:spcPct val="90000"/>
              </a:lnSpc>
              <a:spcBef>
                <a:spcPts val="1200"/>
              </a:spcBef>
              <a:spcAft>
                <a:spcPts val="0"/>
              </a:spcAft>
              <a:buClr>
                <a:srgbClr val="1C4587"/>
              </a:buClr>
              <a:buSzPts val="2000"/>
              <a:buFont typeface="Arial"/>
              <a:buNone/>
            </a:pPr>
            <a:endParaRPr sz="2000" b="0" i="0" u="none" strike="noStrike" cap="none">
              <a:solidFill>
                <a:srgbClr val="1C4587"/>
              </a:solidFill>
              <a:latin typeface="Open Sans"/>
              <a:ea typeface="Open Sans"/>
              <a:cs typeface="Open Sans"/>
              <a:sym typeface="Open Sans"/>
            </a:endParaRPr>
          </a:p>
        </p:txBody>
      </p:sp>
      <p:sp>
        <p:nvSpPr>
          <p:cNvPr id="112" name="Shape 112"/>
          <p:cNvSpPr/>
          <p:nvPr/>
        </p:nvSpPr>
        <p:spPr>
          <a:xfrm rot="10800000">
            <a:off x="2643700" y="862025"/>
            <a:ext cx="2979000" cy="2752800"/>
          </a:xfrm>
          <a:prstGeom prst="arc">
            <a:avLst>
              <a:gd name="adj1" fmla="val 18288071"/>
              <a:gd name="adj2" fmla="val 1792841"/>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13" name="Shape 113"/>
          <p:cNvSpPr/>
          <p:nvPr/>
        </p:nvSpPr>
        <p:spPr>
          <a:xfrm>
            <a:off x="8903368" y="5424343"/>
            <a:ext cx="2791200" cy="11175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When do we use the present perfect simple and continuous?</a:t>
            </a:r>
            <a:endParaRPr sz="1600" b="0" i="0" u="none" strike="noStrike" cap="none">
              <a:solidFill>
                <a:schemeClr val="lt1"/>
              </a:solidFill>
              <a:latin typeface="Open Sans"/>
              <a:ea typeface="Open Sans"/>
              <a:cs typeface="Open Sans"/>
              <a:sym typeface="Open Sans"/>
            </a:endParaRPr>
          </a:p>
        </p:txBody>
      </p:sp>
      <p:pic>
        <p:nvPicPr>
          <p:cNvPr id="114" name="Shape 114"/>
          <p:cNvPicPr preferRelativeResize="0"/>
          <p:nvPr/>
        </p:nvPicPr>
        <p:blipFill rotWithShape="1">
          <a:blip r:embed="rId4">
            <a:alphaModFix/>
          </a:blip>
          <a:srcRect/>
          <a:stretch/>
        </p:blipFill>
        <p:spPr>
          <a:xfrm>
            <a:off x="9956200" y="333101"/>
            <a:ext cx="1435425" cy="1435425"/>
          </a:xfrm>
          <a:prstGeom prst="rect">
            <a:avLst/>
          </a:prstGeom>
          <a:noFill/>
          <a:ln>
            <a:noFill/>
          </a:ln>
        </p:spPr>
      </p:pic>
      <p:sp>
        <p:nvSpPr>
          <p:cNvPr id="115" name="Shape 115"/>
          <p:cNvSpPr/>
          <p:nvPr/>
        </p:nvSpPr>
        <p:spPr>
          <a:xfrm>
            <a:off x="6897400" y="955800"/>
            <a:ext cx="2384400" cy="963000"/>
          </a:xfrm>
          <a:prstGeom prst="wedgeRoundRectCallout">
            <a:avLst>
              <a:gd name="adj1" fmla="val 75913"/>
              <a:gd name="adj2" fmla="val -25200"/>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350"/>
              <a:buFont typeface="Open Sans"/>
              <a:buNone/>
            </a:pPr>
            <a:r>
              <a:rPr lang="en-US" sz="1600">
                <a:solidFill>
                  <a:srgbClr val="FFFFFF"/>
                </a:solidFill>
                <a:latin typeface="Open Sans"/>
                <a:ea typeface="Open Sans"/>
                <a:cs typeface="Open Sans"/>
                <a:sym typeface="Open Sans"/>
              </a:rPr>
              <a:t>Look at the continuation of the conversation.</a:t>
            </a:r>
            <a:endParaRPr sz="1600" b="0" i="0" u="none" strike="noStrike" cap="none">
              <a:solidFill>
                <a:srgbClr val="FFFFFF"/>
              </a:solidFill>
              <a:latin typeface="Open Sans"/>
              <a:ea typeface="Open Sans"/>
              <a:cs typeface="Open Sans"/>
              <a:sym typeface="Open Sans"/>
            </a:endParaRPr>
          </a:p>
        </p:txBody>
      </p:sp>
      <p:sp>
        <p:nvSpPr>
          <p:cNvPr id="116" name="Shape 116"/>
          <p:cNvSpPr/>
          <p:nvPr/>
        </p:nvSpPr>
        <p:spPr>
          <a:xfrm>
            <a:off x="9434600" y="2083225"/>
            <a:ext cx="2427600" cy="2449500"/>
          </a:xfrm>
          <a:prstGeom prst="wedgeRoundRectCallout">
            <a:avLst>
              <a:gd name="adj1" fmla="val 5513"/>
              <a:gd name="adj2" fmla="val -57886"/>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This sentence talks about a temporary action, but notice that it is in the present simple, not continuous. This is because </a:t>
            </a:r>
            <a:r>
              <a:rPr lang="en-US" sz="1600" i="1">
                <a:solidFill>
                  <a:schemeClr val="lt1"/>
                </a:solidFill>
                <a:latin typeface="Open Sans"/>
                <a:ea typeface="Open Sans"/>
                <a:cs typeface="Open Sans"/>
                <a:sym typeface="Open Sans"/>
              </a:rPr>
              <a:t>have</a:t>
            </a:r>
            <a:r>
              <a:rPr lang="en-US" sz="1600">
                <a:solidFill>
                  <a:schemeClr val="lt1"/>
                </a:solidFill>
                <a:latin typeface="Open Sans"/>
                <a:ea typeface="Open Sans"/>
                <a:cs typeface="Open Sans"/>
                <a:sym typeface="Open Sans"/>
              </a:rPr>
              <a:t> in this context is a </a:t>
            </a:r>
            <a:r>
              <a:rPr lang="en-US" sz="1600" b="1">
                <a:solidFill>
                  <a:schemeClr val="lt1"/>
                </a:solidFill>
                <a:latin typeface="Open Sans"/>
                <a:ea typeface="Open Sans"/>
                <a:cs typeface="Open Sans"/>
                <a:sym typeface="Open Sans"/>
              </a:rPr>
              <a:t>state</a:t>
            </a:r>
            <a:r>
              <a:rPr lang="en-US" sz="1600">
                <a:solidFill>
                  <a:schemeClr val="lt1"/>
                </a:solidFill>
                <a:latin typeface="Open Sans"/>
                <a:ea typeface="Open Sans"/>
                <a:cs typeface="Open Sans"/>
                <a:sym typeface="Open Sans"/>
              </a:rPr>
              <a:t>, not action verb.</a:t>
            </a:r>
            <a:endParaRPr sz="1600" b="0" i="0" u="none" strike="noStrike" cap="none">
              <a:solidFill>
                <a:srgbClr val="FFFFFF"/>
              </a:solidFill>
              <a:latin typeface="Open Sans"/>
              <a:ea typeface="Open Sans"/>
              <a:cs typeface="Open Sans"/>
              <a:sym typeface="Open Sans"/>
            </a:endParaRPr>
          </a:p>
        </p:txBody>
      </p:sp>
      <p:sp>
        <p:nvSpPr>
          <p:cNvPr id="117" name="Shape 117"/>
          <p:cNvSpPr txBox="1"/>
          <p:nvPr/>
        </p:nvSpPr>
        <p:spPr>
          <a:xfrm>
            <a:off x="0" y="3069825"/>
            <a:ext cx="8498400" cy="884100"/>
          </a:xfrm>
          <a:prstGeom prst="rect">
            <a:avLst/>
          </a:prstGeom>
          <a:noFill/>
          <a:ln>
            <a:noFill/>
          </a:ln>
        </p:spPr>
        <p:txBody>
          <a:bodyPr spcFirstLastPara="1" wrap="square" lIns="91425" tIns="91425" rIns="91425" bIns="91425" anchor="t" anchorCtr="0">
            <a:noAutofit/>
          </a:bodyPr>
          <a:lstStyle/>
          <a:p>
            <a:pPr marL="685800" lvl="0" indent="-457200" rtl="0">
              <a:lnSpc>
                <a:spcPct val="90000"/>
              </a:lnSpc>
              <a:spcBef>
                <a:spcPts val="1200"/>
              </a:spcBef>
              <a:spcAft>
                <a:spcPts val="0"/>
              </a:spcAft>
              <a:buClr>
                <a:srgbClr val="1C4587"/>
              </a:buClr>
              <a:buSzPts val="2000"/>
              <a:buAutoNum type="arabicPeriod" startAt="2"/>
            </a:pPr>
            <a:r>
              <a:rPr lang="en-US" sz="2000">
                <a:solidFill>
                  <a:srgbClr val="1C4587"/>
                </a:solidFill>
                <a:latin typeface="Open Sans"/>
                <a:ea typeface="Open Sans"/>
                <a:cs typeface="Open Sans"/>
                <a:sym typeface="Open Sans"/>
              </a:rPr>
              <a:t>We can also use time expressions to describe actions happening now or around now with state verbs in the present simple. </a:t>
            </a:r>
            <a:endParaRPr sz="2000">
              <a:solidFill>
                <a:srgbClr val="1C4587"/>
              </a:solidFill>
              <a:latin typeface="Open Sans"/>
              <a:ea typeface="Open Sans"/>
              <a:cs typeface="Open Sans"/>
              <a:sym typeface="Open Sans"/>
            </a:endParaRPr>
          </a:p>
          <a:p>
            <a:pPr marL="228600" lvl="0" indent="0" rtl="0">
              <a:lnSpc>
                <a:spcPct val="90000"/>
              </a:lnSpc>
              <a:spcBef>
                <a:spcPts val="1200"/>
              </a:spcBef>
              <a:spcAft>
                <a:spcPts val="0"/>
              </a:spcAft>
              <a:buClr>
                <a:srgbClr val="1C4587"/>
              </a:buClr>
              <a:buSzPts val="2000"/>
              <a:buFont typeface="Open Sans"/>
              <a:buNone/>
            </a:pPr>
            <a:endParaRPr/>
          </a:p>
        </p:txBody>
      </p:sp>
      <p:sp>
        <p:nvSpPr>
          <p:cNvPr id="118" name="Shape 118"/>
          <p:cNvSpPr txBox="1"/>
          <p:nvPr/>
        </p:nvSpPr>
        <p:spPr>
          <a:xfrm>
            <a:off x="0" y="3801525"/>
            <a:ext cx="8696100" cy="1040400"/>
          </a:xfrm>
          <a:prstGeom prst="rect">
            <a:avLst/>
          </a:prstGeom>
          <a:noFill/>
          <a:ln>
            <a:noFill/>
          </a:ln>
        </p:spPr>
        <p:txBody>
          <a:bodyPr spcFirstLastPara="1" wrap="square" lIns="91425" tIns="91425" rIns="91425" bIns="91425" anchor="t" anchorCtr="0">
            <a:noAutofit/>
          </a:bodyPr>
          <a:lstStyle/>
          <a:p>
            <a:pPr marL="685800" lvl="0" indent="-457200" rtl="0">
              <a:lnSpc>
                <a:spcPct val="90000"/>
              </a:lnSpc>
              <a:spcBef>
                <a:spcPts val="1200"/>
              </a:spcBef>
              <a:spcAft>
                <a:spcPts val="0"/>
              </a:spcAft>
              <a:buClr>
                <a:srgbClr val="1C4587"/>
              </a:buClr>
              <a:buSzPts val="2000"/>
              <a:buAutoNum type="arabicPeriod" startAt="3"/>
            </a:pPr>
            <a:r>
              <a:rPr lang="en-US" sz="2000">
                <a:solidFill>
                  <a:srgbClr val="1C4587"/>
                </a:solidFill>
                <a:latin typeface="Open Sans"/>
                <a:ea typeface="Open Sans"/>
                <a:cs typeface="Open Sans"/>
                <a:sym typeface="Open Sans"/>
              </a:rPr>
              <a:t>Some verbs can be </a:t>
            </a:r>
            <a:r>
              <a:rPr lang="en-US" sz="2000" b="1">
                <a:solidFill>
                  <a:srgbClr val="1C4587"/>
                </a:solidFill>
                <a:latin typeface="Open Sans"/>
                <a:ea typeface="Open Sans"/>
                <a:cs typeface="Open Sans"/>
                <a:sym typeface="Open Sans"/>
              </a:rPr>
              <a:t>state verbs</a:t>
            </a:r>
            <a:r>
              <a:rPr lang="en-US" sz="2000">
                <a:solidFill>
                  <a:srgbClr val="1C4587"/>
                </a:solidFill>
                <a:latin typeface="Open Sans"/>
                <a:ea typeface="Open Sans"/>
                <a:cs typeface="Open Sans"/>
                <a:sym typeface="Open Sans"/>
              </a:rPr>
              <a:t> or </a:t>
            </a:r>
            <a:r>
              <a:rPr lang="en-US" sz="2000" b="1">
                <a:solidFill>
                  <a:srgbClr val="1C4587"/>
                </a:solidFill>
                <a:latin typeface="Open Sans"/>
                <a:ea typeface="Open Sans"/>
                <a:cs typeface="Open Sans"/>
                <a:sym typeface="Open Sans"/>
              </a:rPr>
              <a:t>action verbs</a:t>
            </a:r>
            <a:r>
              <a:rPr lang="en-US" sz="2000">
                <a:solidFill>
                  <a:srgbClr val="1C4587"/>
                </a:solidFill>
                <a:latin typeface="Open Sans"/>
                <a:ea typeface="Open Sans"/>
                <a:cs typeface="Open Sans"/>
                <a:sym typeface="Open Sans"/>
              </a:rPr>
              <a:t> depending on the context. E.g.</a:t>
            </a:r>
            <a:endParaRPr/>
          </a:p>
        </p:txBody>
      </p:sp>
      <p:sp>
        <p:nvSpPr>
          <p:cNvPr id="119" name="Shape 119"/>
          <p:cNvSpPr txBox="1"/>
          <p:nvPr/>
        </p:nvSpPr>
        <p:spPr>
          <a:xfrm>
            <a:off x="449250" y="4433000"/>
            <a:ext cx="7797600" cy="725400"/>
          </a:xfrm>
          <a:prstGeom prst="rect">
            <a:avLst/>
          </a:prstGeom>
          <a:noFill/>
          <a:ln>
            <a:noFill/>
          </a:ln>
        </p:spPr>
        <p:txBody>
          <a:bodyPr spcFirstLastPara="1" wrap="square" lIns="91425" tIns="91425" rIns="91425" bIns="91425" anchor="t" anchorCtr="0">
            <a:noAutofit/>
          </a:bodyPr>
          <a:lstStyle/>
          <a:p>
            <a:pPr marL="228600" lvl="0" indent="0" rtl="0">
              <a:lnSpc>
                <a:spcPct val="90000"/>
              </a:lnSpc>
              <a:spcBef>
                <a:spcPts val="1200"/>
              </a:spcBef>
              <a:spcAft>
                <a:spcPts val="0"/>
              </a:spcAft>
              <a:buClr>
                <a:schemeClr val="dk1"/>
              </a:buClr>
              <a:buSzPts val="1100"/>
              <a:buFont typeface="Arial"/>
              <a:buNone/>
            </a:pPr>
            <a:r>
              <a:rPr lang="en-US" sz="2000">
                <a:solidFill>
                  <a:schemeClr val="dk1"/>
                </a:solidFill>
                <a:latin typeface="Open Sans"/>
                <a:ea typeface="Open Sans"/>
                <a:cs typeface="Open Sans"/>
                <a:sym typeface="Open Sans"/>
              </a:rPr>
              <a:t>I </a:t>
            </a:r>
            <a:r>
              <a:rPr lang="en-US" sz="2000" b="1">
                <a:solidFill>
                  <a:schemeClr val="dk1"/>
                </a:solidFill>
                <a:latin typeface="Open Sans"/>
                <a:ea typeface="Open Sans"/>
                <a:cs typeface="Open Sans"/>
                <a:sym typeface="Open Sans"/>
              </a:rPr>
              <a:t>was thinking </a:t>
            </a:r>
            <a:r>
              <a:rPr lang="en-US" sz="2000">
                <a:solidFill>
                  <a:schemeClr val="dk1"/>
                </a:solidFill>
                <a:latin typeface="Open Sans"/>
                <a:ea typeface="Open Sans"/>
                <a:cs typeface="Open Sans"/>
                <a:sym typeface="Open Sans"/>
              </a:rPr>
              <a:t>about Laura when she walked in.</a:t>
            </a:r>
            <a:endParaRPr>
              <a:solidFill>
                <a:schemeClr val="dk1"/>
              </a:solidFill>
            </a:endParaRPr>
          </a:p>
          <a:p>
            <a:pPr marL="228600" lvl="0" indent="0" rtl="0">
              <a:lnSpc>
                <a:spcPct val="90000"/>
              </a:lnSpc>
              <a:spcBef>
                <a:spcPts val="1200"/>
              </a:spcBef>
              <a:spcAft>
                <a:spcPts val="0"/>
              </a:spcAft>
              <a:buNone/>
            </a:pPr>
            <a:r>
              <a:rPr lang="en-US" sz="2000">
                <a:solidFill>
                  <a:srgbClr val="1C4587"/>
                </a:solidFill>
                <a:latin typeface="Open Sans"/>
                <a:ea typeface="Open Sans"/>
                <a:cs typeface="Open Sans"/>
                <a:sym typeface="Open Sans"/>
              </a:rPr>
              <a:t> </a:t>
            </a:r>
            <a:endParaRPr/>
          </a:p>
        </p:txBody>
      </p:sp>
      <p:sp>
        <p:nvSpPr>
          <p:cNvPr id="120" name="Shape 120"/>
          <p:cNvSpPr txBox="1"/>
          <p:nvPr/>
        </p:nvSpPr>
        <p:spPr>
          <a:xfrm>
            <a:off x="634800" y="4765725"/>
            <a:ext cx="7797600" cy="963000"/>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1200"/>
              </a:spcBef>
              <a:spcAft>
                <a:spcPts val="0"/>
              </a:spcAft>
              <a:buClr>
                <a:schemeClr val="dk1"/>
              </a:buClr>
              <a:buSzPts val="1100"/>
              <a:buFont typeface="Arial"/>
              <a:buNone/>
            </a:pPr>
            <a:r>
              <a:rPr lang="en-US" sz="2000" i="1">
                <a:solidFill>
                  <a:srgbClr val="1C4587"/>
                </a:solidFill>
                <a:latin typeface="Open Sans"/>
                <a:ea typeface="Open Sans"/>
                <a:cs typeface="Open Sans"/>
                <a:sym typeface="Open Sans"/>
              </a:rPr>
              <a:t>Think</a:t>
            </a:r>
            <a:r>
              <a:rPr lang="en-US" sz="2000">
                <a:solidFill>
                  <a:srgbClr val="1C4587"/>
                </a:solidFill>
                <a:latin typeface="Open Sans"/>
                <a:ea typeface="Open Sans"/>
                <a:cs typeface="Open Sans"/>
                <a:sym typeface="Open Sans"/>
              </a:rPr>
              <a:t> here is an action verb. You can imagine the speaker’s brain working.</a:t>
            </a:r>
            <a:endParaRPr sz="2000" b="1">
              <a:solidFill>
                <a:srgbClr val="C00000"/>
              </a:solidFill>
              <a:latin typeface="Open Sans"/>
              <a:ea typeface="Open Sans"/>
              <a:cs typeface="Open Sans"/>
              <a:sym typeface="Open Sans"/>
            </a:endParaRPr>
          </a:p>
          <a:p>
            <a:pPr marL="228600" lvl="0" indent="0" rtl="0">
              <a:lnSpc>
                <a:spcPct val="90000"/>
              </a:lnSpc>
              <a:spcBef>
                <a:spcPts val="1200"/>
              </a:spcBef>
              <a:spcAft>
                <a:spcPts val="0"/>
              </a:spcAft>
              <a:buClr>
                <a:schemeClr val="dk1"/>
              </a:buClr>
              <a:buSzPts val="1100"/>
              <a:buFont typeface="Arial"/>
              <a:buNone/>
            </a:pPr>
            <a:r>
              <a:rPr lang="en-US" sz="2000" b="1">
                <a:solidFill>
                  <a:srgbClr val="C00000"/>
                </a:solidFill>
                <a:latin typeface="Open Sans"/>
                <a:ea typeface="Open Sans"/>
                <a:cs typeface="Open Sans"/>
                <a:sym typeface="Open Sans"/>
              </a:rPr>
              <a:t>	</a:t>
            </a:r>
            <a:endParaRPr>
              <a:solidFill>
                <a:schemeClr val="dk1"/>
              </a:solidFill>
            </a:endParaRPr>
          </a:p>
          <a:p>
            <a:pPr marL="0" lvl="0" indent="0">
              <a:spcBef>
                <a:spcPts val="0"/>
              </a:spcBef>
              <a:spcAft>
                <a:spcPts val="0"/>
              </a:spcAft>
              <a:buNone/>
            </a:pPr>
            <a:endParaRPr/>
          </a:p>
        </p:txBody>
      </p:sp>
      <p:sp>
        <p:nvSpPr>
          <p:cNvPr id="121" name="Shape 121"/>
          <p:cNvSpPr txBox="1"/>
          <p:nvPr/>
        </p:nvSpPr>
        <p:spPr>
          <a:xfrm>
            <a:off x="684000" y="5441650"/>
            <a:ext cx="8012100" cy="667800"/>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1200"/>
              </a:spcBef>
              <a:spcAft>
                <a:spcPts val="0"/>
              </a:spcAft>
              <a:buNone/>
            </a:pPr>
            <a:r>
              <a:rPr lang="en-US" sz="2000">
                <a:solidFill>
                  <a:schemeClr val="dk1"/>
                </a:solidFill>
                <a:latin typeface="Open Sans"/>
                <a:ea typeface="Open Sans"/>
                <a:cs typeface="Open Sans"/>
                <a:sym typeface="Open Sans"/>
              </a:rPr>
              <a:t>I </a:t>
            </a:r>
            <a:r>
              <a:rPr lang="en-US" sz="2000" b="1">
                <a:solidFill>
                  <a:schemeClr val="dk1"/>
                </a:solidFill>
                <a:latin typeface="Open Sans"/>
                <a:ea typeface="Open Sans"/>
                <a:cs typeface="Open Sans"/>
                <a:sym typeface="Open Sans"/>
              </a:rPr>
              <a:t>think</a:t>
            </a:r>
            <a:r>
              <a:rPr lang="en-US" sz="2000">
                <a:solidFill>
                  <a:schemeClr val="dk1"/>
                </a:solidFill>
                <a:latin typeface="Open Sans"/>
                <a:ea typeface="Open Sans"/>
                <a:cs typeface="Open Sans"/>
                <a:sym typeface="Open Sans"/>
              </a:rPr>
              <a:t> he’s German.</a:t>
            </a:r>
            <a:r>
              <a:rPr lang="en-US" sz="2000" b="1">
                <a:solidFill>
                  <a:srgbClr val="00A7E3"/>
                </a:solidFill>
                <a:latin typeface="Open Sans"/>
                <a:ea typeface="Open Sans"/>
                <a:cs typeface="Open Sans"/>
                <a:sym typeface="Open Sans"/>
              </a:rPr>
              <a:t> </a:t>
            </a:r>
            <a:endParaRPr/>
          </a:p>
        </p:txBody>
      </p:sp>
      <p:sp>
        <p:nvSpPr>
          <p:cNvPr id="122" name="Shape 122"/>
          <p:cNvSpPr txBox="1"/>
          <p:nvPr/>
        </p:nvSpPr>
        <p:spPr>
          <a:xfrm>
            <a:off x="622350" y="5789113"/>
            <a:ext cx="7253700" cy="494400"/>
          </a:xfrm>
          <a:prstGeom prst="rect">
            <a:avLst/>
          </a:prstGeom>
          <a:noFill/>
          <a:ln>
            <a:noFill/>
          </a:ln>
        </p:spPr>
        <p:txBody>
          <a:bodyPr spcFirstLastPara="1" wrap="square" lIns="91425" tIns="91425" rIns="91425" bIns="91425" anchor="t" anchorCtr="0">
            <a:noAutofit/>
          </a:bodyPr>
          <a:lstStyle/>
          <a:p>
            <a:pPr marL="0" lvl="0" indent="0" rtl="0">
              <a:lnSpc>
                <a:spcPct val="90000"/>
              </a:lnSpc>
              <a:spcBef>
                <a:spcPts val="1200"/>
              </a:spcBef>
              <a:spcAft>
                <a:spcPts val="0"/>
              </a:spcAft>
              <a:buNone/>
            </a:pPr>
            <a:r>
              <a:rPr lang="en-US" sz="2000" i="1">
                <a:solidFill>
                  <a:srgbClr val="1C4587"/>
                </a:solidFill>
                <a:latin typeface="Open Sans"/>
                <a:ea typeface="Open Sans"/>
                <a:cs typeface="Open Sans"/>
                <a:sym typeface="Open Sans"/>
              </a:rPr>
              <a:t>Think</a:t>
            </a:r>
            <a:r>
              <a:rPr lang="en-US" sz="2000">
                <a:solidFill>
                  <a:srgbClr val="1C4587"/>
                </a:solidFill>
                <a:latin typeface="Open Sans"/>
                <a:ea typeface="Open Sans"/>
                <a:cs typeface="Open Sans"/>
                <a:sym typeface="Open Sans"/>
              </a:rPr>
              <a:t> here is a state verb meaning the same as </a:t>
            </a:r>
            <a:r>
              <a:rPr lang="en-US" sz="2000" i="1">
                <a:solidFill>
                  <a:srgbClr val="1C4587"/>
                </a:solidFill>
                <a:latin typeface="Open Sans"/>
                <a:ea typeface="Open Sans"/>
                <a:cs typeface="Open Sans"/>
                <a:sym typeface="Open Sans"/>
              </a:rPr>
              <a:t>believe</a:t>
            </a:r>
            <a:r>
              <a:rPr lang="en-US" sz="2000">
                <a:solidFill>
                  <a:srgbClr val="1C4587"/>
                </a:solidFill>
                <a:latin typeface="Open Sans"/>
                <a:ea typeface="Open Sans"/>
                <a:cs typeface="Open Sans"/>
                <a:sym typeface="Open Sans"/>
              </a:rPr>
              <a:t>.</a:t>
            </a:r>
            <a:endParaRPr/>
          </a:p>
        </p:txBody>
      </p:sp>
      <p:sp>
        <p:nvSpPr>
          <p:cNvPr id="18" name="Google Shape;65;p15">
            <a:extLst>
              <a:ext uri="{FF2B5EF4-FFF2-40B4-BE49-F238E27FC236}">
                <a16:creationId xmlns:a16="http://schemas.microsoft.com/office/drawing/2014/main" id="{CF3D447C-E497-45CE-A5B1-31D0E48CAE46}"/>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1000"/>
                                        <p:tgtEl>
                                          <p:spTgt spid="114"/>
                                        </p:tgtEl>
                                      </p:cBhvr>
                                    </p:animEffect>
                                  </p:childTnLst>
                                </p:cTn>
                              </p:par>
                              <p:par>
                                <p:cTn id="8" presetID="10" presetClass="entr" presetSubtype="0" fill="hold" nodeType="withEffect">
                                  <p:stCondLst>
                                    <p:cond delay="0"/>
                                  </p:stCondLst>
                                  <p:childTnLst>
                                    <p:set>
                                      <p:cBhvr>
                                        <p:cTn id="9" dur="1" fill="hold">
                                          <p:stCondLst>
                                            <p:cond delay="0"/>
                                          </p:stCondLst>
                                        </p:cTn>
                                        <p:tgtEl>
                                          <p:spTgt spid="115"/>
                                        </p:tgtEl>
                                        <p:attrNameLst>
                                          <p:attrName>style.visibility</p:attrName>
                                        </p:attrNameLst>
                                      </p:cBhvr>
                                      <p:to>
                                        <p:strVal val="visible"/>
                                      </p:to>
                                    </p:set>
                                    <p:animEffect transition="in" filter="fade">
                                      <p:cBhvr>
                                        <p:cTn id="10" dur="1000"/>
                                        <p:tgtEl>
                                          <p:spTgt spid="1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500"/>
                                        <p:tgtEl>
                                          <p:spTgt spid="109"/>
                                        </p:tgtEl>
                                      </p:cBhvr>
                                    </p:animEffect>
                                  </p:childTnLst>
                                </p:cTn>
                              </p:par>
                              <p:par>
                                <p:cTn id="16" presetID="10" presetClass="entr" presetSubtype="0" fill="hold" nodeType="withEffect">
                                  <p:stCondLst>
                                    <p:cond delay="0"/>
                                  </p:stCondLst>
                                  <p:childTnLst>
                                    <p:set>
                                      <p:cBhvr>
                                        <p:cTn id="17" dur="1" fill="hold">
                                          <p:stCondLst>
                                            <p:cond delay="0"/>
                                          </p:stCondLst>
                                        </p:cTn>
                                        <p:tgtEl>
                                          <p:spTgt spid="110"/>
                                        </p:tgtEl>
                                        <p:attrNameLst>
                                          <p:attrName>style.visibility</p:attrName>
                                        </p:attrNameLst>
                                      </p:cBhvr>
                                      <p:to>
                                        <p:strVal val="visible"/>
                                      </p:to>
                                    </p:set>
                                    <p:animEffect transition="in" filter="fade">
                                      <p:cBhvr>
                                        <p:cTn id="18" dur="500"/>
                                        <p:tgtEl>
                                          <p:spTgt spid="1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fade">
                                      <p:cBhvr>
                                        <p:cTn id="23" dur="1000"/>
                                        <p:tgtEl>
                                          <p:spTgt spid="1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1">
                                            <p:txEl>
                                              <p:pRg st="0" end="0"/>
                                            </p:txEl>
                                          </p:spTgt>
                                        </p:tgtEl>
                                        <p:attrNameLst>
                                          <p:attrName>style.visibility</p:attrName>
                                        </p:attrNameLst>
                                      </p:cBhvr>
                                      <p:to>
                                        <p:strVal val="visible"/>
                                      </p:to>
                                    </p:set>
                                    <p:animEffect transition="in" filter="fade">
                                      <p:cBhvr>
                                        <p:cTn id="28" dur="500"/>
                                        <p:tgtEl>
                                          <p:spTgt spid="111">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1">
                                            <p:txEl>
                                              <p:pRg st="1" end="1"/>
                                            </p:txEl>
                                          </p:spTgt>
                                        </p:tgtEl>
                                        <p:attrNameLst>
                                          <p:attrName>style.visibility</p:attrName>
                                        </p:attrNameLst>
                                      </p:cBhvr>
                                      <p:to>
                                        <p:strVal val="visible"/>
                                      </p:to>
                                    </p:set>
                                    <p:animEffect transition="in" filter="fade">
                                      <p:cBhvr>
                                        <p:cTn id="33" dur="500"/>
                                        <p:tgtEl>
                                          <p:spTgt spid="111">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11">
                                            <p:txEl>
                                              <p:pRg st="2" end="2"/>
                                            </p:txEl>
                                          </p:spTgt>
                                        </p:tgtEl>
                                        <p:attrNameLst>
                                          <p:attrName>style.visibility</p:attrName>
                                        </p:attrNameLst>
                                      </p:cBhvr>
                                      <p:to>
                                        <p:strVal val="visible"/>
                                      </p:to>
                                    </p:set>
                                    <p:animEffect transition="in" filter="fade">
                                      <p:cBhvr>
                                        <p:cTn id="38" dur="500"/>
                                        <p:tgtEl>
                                          <p:spTgt spid="111">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1000"/>
                                        <p:tgtEl>
                                          <p:spTgt spid="1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fade">
                                      <p:cBhvr>
                                        <p:cTn id="48" dur="500"/>
                                        <p:tgtEl>
                                          <p:spTgt spid="11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fade">
                                      <p:cBhvr>
                                        <p:cTn id="53" dur="1000"/>
                                        <p:tgtEl>
                                          <p:spTgt spid="11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19"/>
                                        </p:tgtEl>
                                        <p:attrNameLst>
                                          <p:attrName>style.visibility</p:attrName>
                                        </p:attrNameLst>
                                      </p:cBhvr>
                                      <p:to>
                                        <p:strVal val="visible"/>
                                      </p:to>
                                    </p:set>
                                    <p:animEffect transition="in" filter="fade">
                                      <p:cBhvr>
                                        <p:cTn id="58" dur="1000"/>
                                        <p:tgtEl>
                                          <p:spTgt spid="11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20"/>
                                        </p:tgtEl>
                                        <p:attrNameLst>
                                          <p:attrName>style.visibility</p:attrName>
                                        </p:attrNameLst>
                                      </p:cBhvr>
                                      <p:to>
                                        <p:strVal val="visible"/>
                                      </p:to>
                                    </p:set>
                                    <p:animEffect transition="in" filter="fade">
                                      <p:cBhvr>
                                        <p:cTn id="63" dur="1000"/>
                                        <p:tgtEl>
                                          <p:spTgt spid="12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21"/>
                                        </p:tgtEl>
                                        <p:attrNameLst>
                                          <p:attrName>style.visibility</p:attrName>
                                        </p:attrNameLst>
                                      </p:cBhvr>
                                      <p:to>
                                        <p:strVal val="visible"/>
                                      </p:to>
                                    </p:set>
                                    <p:animEffect transition="in" filter="fade">
                                      <p:cBhvr>
                                        <p:cTn id="68" dur="1000"/>
                                        <p:tgtEl>
                                          <p:spTgt spid="12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1000"/>
                                        <p:tgtEl>
                                          <p:spTgt spid="122"/>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13"/>
                                        </p:tgtEl>
                                        <p:attrNameLst>
                                          <p:attrName>style.visibility</p:attrName>
                                        </p:attrNameLst>
                                      </p:cBhvr>
                                      <p:to>
                                        <p:strVal val="visible"/>
                                      </p:to>
                                    </p:set>
                                    <p:animEffect transition="in" filter="fade">
                                      <p:cBhvr>
                                        <p:cTn id="78"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27"/>
        <p:cNvGrpSpPr/>
        <p:nvPr/>
      </p:nvGrpSpPr>
      <p:grpSpPr>
        <a:xfrm>
          <a:off x="0" y="0"/>
          <a:ext cx="0" cy="0"/>
          <a:chOff x="0" y="0"/>
          <a:chExt cx="0" cy="0"/>
        </a:xfrm>
      </p:grpSpPr>
      <p:sp>
        <p:nvSpPr>
          <p:cNvPr id="128" name="Shape 128"/>
          <p:cNvSpPr txBox="1">
            <a:spLocks noGrp="1"/>
          </p:cNvSpPr>
          <p:nvPr>
            <p:ph type="title" idx="4294967295"/>
          </p:nvPr>
        </p:nvSpPr>
        <p:spPr>
          <a:xfrm>
            <a:off x="450601" y="229387"/>
            <a:ext cx="10904336" cy="13120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29" name="Shape 129"/>
          <p:cNvSpPr txBox="1">
            <a:spLocks noGrp="1"/>
          </p:cNvSpPr>
          <p:nvPr>
            <p:ph type="body" idx="4294967295"/>
          </p:nvPr>
        </p:nvSpPr>
        <p:spPr>
          <a:xfrm>
            <a:off x="450601" y="932280"/>
            <a:ext cx="9239309" cy="7337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2.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and present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c</a:t>
            </a:r>
            <a:r>
              <a:rPr lang="en-US" sz="2000" b="1" i="0" u="none" strike="noStrike" cap="none" dirty="0">
                <a:solidFill>
                  <a:srgbClr val="1C4587"/>
                </a:solidFill>
                <a:latin typeface="Open Sans"/>
                <a:ea typeface="Open Sans"/>
                <a:cs typeface="Open Sans"/>
                <a:sym typeface="Open Sans"/>
              </a:rPr>
              <a:t>ontinuous</a:t>
            </a:r>
            <a:endParaRPr sz="2000" b="1" i="0" u="none" strike="noStrike" cap="none" dirty="0">
              <a:solidFill>
                <a:srgbClr val="1C4587"/>
              </a:solidFill>
              <a:latin typeface="Open Sans"/>
              <a:ea typeface="Open Sans"/>
              <a:cs typeface="Open Sans"/>
              <a:sym typeface="Open Sans"/>
            </a:endParaRPr>
          </a:p>
        </p:txBody>
      </p:sp>
      <p:pic>
        <p:nvPicPr>
          <p:cNvPr id="131" name="Shape 131"/>
          <p:cNvPicPr preferRelativeResize="0"/>
          <p:nvPr/>
        </p:nvPicPr>
        <p:blipFill rotWithShape="1">
          <a:blip r:embed="rId3">
            <a:alphaModFix/>
          </a:blip>
          <a:srcRect/>
          <a:stretch/>
        </p:blipFill>
        <p:spPr>
          <a:xfrm>
            <a:off x="10508000" y="229377"/>
            <a:ext cx="1436699" cy="1436699"/>
          </a:xfrm>
          <a:prstGeom prst="rect">
            <a:avLst/>
          </a:prstGeom>
          <a:noFill/>
          <a:ln>
            <a:noFill/>
          </a:ln>
        </p:spPr>
      </p:pic>
      <p:sp>
        <p:nvSpPr>
          <p:cNvPr id="132" name="Shape 132"/>
          <p:cNvSpPr/>
          <p:nvPr/>
        </p:nvSpPr>
        <p:spPr>
          <a:xfrm>
            <a:off x="8152229" y="932322"/>
            <a:ext cx="2107800" cy="792900"/>
          </a:xfrm>
          <a:prstGeom prst="wedgeRoundRectCallout">
            <a:avLst>
              <a:gd name="adj1" fmla="val 58658"/>
              <a:gd name="adj2" fmla="val -2146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a:solidFill>
                  <a:schemeClr val="lt1"/>
                </a:solidFill>
                <a:latin typeface="Open Sans"/>
                <a:ea typeface="Open Sans"/>
                <a:cs typeface="Open Sans"/>
                <a:sym typeface="Open Sans"/>
              </a:rPr>
              <a:t>Match the uses to the examples.</a:t>
            </a:r>
            <a:endParaRPr b="0" i="0" u="none" strike="noStrike" cap="none">
              <a:solidFill>
                <a:schemeClr val="lt1"/>
              </a:solidFill>
              <a:latin typeface="Open Sans"/>
              <a:ea typeface="Open Sans"/>
              <a:cs typeface="Open Sans"/>
              <a:sym typeface="Open Sans"/>
            </a:endParaRPr>
          </a:p>
        </p:txBody>
      </p:sp>
      <p:graphicFrame>
        <p:nvGraphicFramePr>
          <p:cNvPr id="133" name="Shape 133"/>
          <p:cNvGraphicFramePr/>
          <p:nvPr>
            <p:extLst>
              <p:ext uri="{D42A27DB-BD31-4B8C-83A1-F6EECF244321}">
                <p14:modId xmlns:p14="http://schemas.microsoft.com/office/powerpoint/2010/main" val="1829291006"/>
              </p:ext>
            </p:extLst>
          </p:nvPr>
        </p:nvGraphicFramePr>
        <p:xfrm>
          <a:off x="447762" y="1963907"/>
          <a:ext cx="10910000" cy="3209075"/>
        </p:xfrm>
        <a:graphic>
          <a:graphicData uri="http://schemas.openxmlformats.org/drawingml/2006/table">
            <a:tbl>
              <a:tblPr firstRow="1" bandRow="1">
                <a:noFill/>
                <a:tableStyleId>{BF5F2559-0A7A-4EC0-A11F-69633EBBF495}</a:tableStyleId>
              </a:tblPr>
              <a:tblGrid>
                <a:gridCol w="5455000">
                  <a:extLst>
                    <a:ext uri="{9D8B030D-6E8A-4147-A177-3AD203B41FA5}">
                      <a16:colId xmlns:a16="http://schemas.microsoft.com/office/drawing/2014/main" val="20000"/>
                    </a:ext>
                  </a:extLst>
                </a:gridCol>
                <a:gridCol w="5455000">
                  <a:extLst>
                    <a:ext uri="{9D8B030D-6E8A-4147-A177-3AD203B41FA5}">
                      <a16:colId xmlns:a16="http://schemas.microsoft.com/office/drawing/2014/main" val="20001"/>
                    </a:ext>
                  </a:extLst>
                </a:gridCol>
              </a:tblGrid>
              <a:tr h="412150">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perfect simple</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perfect continuous</a:t>
                      </a: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699575">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known Tim for three years.</a:t>
                      </a:r>
                      <a:endParaRPr sz="15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Laura has been speaking English since she was born.</a:t>
                      </a:r>
                      <a:endParaRPr sz="160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Open Sans"/>
                        <a:buNone/>
                      </a:pPr>
                      <a:endParaRPr sz="15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1"/>
                  </a:ext>
                </a:extLst>
              </a:tr>
              <a:tr h="707825">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You’ve bought a new car!</a:t>
                      </a:r>
                      <a:endParaRPr sz="15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been renovating the house – doesn’t it look great!</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2"/>
                  </a:ext>
                </a:extLst>
              </a:tr>
              <a:tr h="723600">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travelled a lot.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been searching for the email address all morning!</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3"/>
                  </a:ext>
                </a:extLst>
              </a:tr>
              <a:tr h="665925">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already finished my homework.</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4"/>
                  </a:ext>
                </a:extLst>
              </a:tr>
            </a:tbl>
          </a:graphicData>
        </a:graphic>
      </p:graphicFrame>
      <p:sp>
        <p:nvSpPr>
          <p:cNvPr id="134" name="Shape 134"/>
          <p:cNvSpPr txBox="1"/>
          <p:nvPr/>
        </p:nvSpPr>
        <p:spPr>
          <a:xfrm>
            <a:off x="3231113" y="5712675"/>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An action that started in the past and continues to now.</a:t>
            </a:r>
            <a:endParaRPr>
              <a:latin typeface="Open Sans"/>
              <a:ea typeface="Open Sans"/>
              <a:cs typeface="Open Sans"/>
              <a:sym typeface="Open Sans"/>
            </a:endParaRPr>
          </a:p>
        </p:txBody>
      </p:sp>
      <p:sp>
        <p:nvSpPr>
          <p:cNvPr id="135" name="Shape 135"/>
          <p:cNvSpPr txBox="1"/>
          <p:nvPr/>
        </p:nvSpPr>
        <p:spPr>
          <a:xfrm>
            <a:off x="3231100"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With adverbs like already, yet, never, and ever.</a:t>
            </a:r>
            <a:endParaRPr>
              <a:latin typeface="Open Sans"/>
              <a:ea typeface="Open Sans"/>
              <a:cs typeface="Open Sans"/>
              <a:sym typeface="Open Sans"/>
            </a:endParaRPr>
          </a:p>
        </p:txBody>
      </p:sp>
      <p:sp>
        <p:nvSpPr>
          <p:cNvPr id="136" name="Shape 136"/>
          <p:cNvSpPr txBox="1"/>
          <p:nvPr/>
        </p:nvSpPr>
        <p:spPr>
          <a:xfrm>
            <a:off x="3231125"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Recently finished actions/those with a present result.</a:t>
            </a:r>
            <a:endParaRPr>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800"/>
              <a:buFont typeface="Open Sans"/>
              <a:buNone/>
            </a:pPr>
            <a:endParaRPr>
              <a:latin typeface="Open Sans"/>
              <a:ea typeface="Open Sans"/>
              <a:cs typeface="Open Sans"/>
              <a:sym typeface="Open Sans"/>
            </a:endParaRPr>
          </a:p>
        </p:txBody>
      </p:sp>
      <p:sp>
        <p:nvSpPr>
          <p:cNvPr id="137" name="Shape 137"/>
          <p:cNvSpPr txBox="1"/>
          <p:nvPr/>
        </p:nvSpPr>
        <p:spPr>
          <a:xfrm>
            <a:off x="3231100"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To emphasise the long duration of an activity.</a:t>
            </a:r>
            <a:endParaRPr>
              <a:latin typeface="Open Sans"/>
              <a:ea typeface="Open Sans"/>
              <a:cs typeface="Open Sans"/>
              <a:sym typeface="Open Sans"/>
            </a:endParaRPr>
          </a:p>
        </p:txBody>
      </p:sp>
      <p:sp>
        <p:nvSpPr>
          <p:cNvPr id="138" name="Shape 138"/>
          <p:cNvSpPr txBox="1"/>
          <p:nvPr/>
        </p:nvSpPr>
        <p:spPr>
          <a:xfrm>
            <a:off x="3231125"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For actions which happened at an unspecified time.</a:t>
            </a:r>
            <a:endParaRPr>
              <a:latin typeface="Open Sans"/>
              <a:ea typeface="Open Sans"/>
              <a:cs typeface="Open Sans"/>
              <a:sym typeface="Open Sans"/>
            </a:endParaRPr>
          </a:p>
        </p:txBody>
      </p:sp>
      <p:sp>
        <p:nvSpPr>
          <p:cNvPr id="139" name="Shape 139"/>
          <p:cNvSpPr txBox="1"/>
          <p:nvPr/>
        </p:nvSpPr>
        <p:spPr>
          <a:xfrm>
            <a:off x="3231100"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 recent past continuous action with a present result.</a:t>
            </a:r>
            <a:endParaRPr>
              <a:latin typeface="Open Sans"/>
              <a:ea typeface="Open Sans"/>
              <a:cs typeface="Open Sans"/>
              <a:sym typeface="Open Sans"/>
            </a:endParaRPr>
          </a:p>
        </p:txBody>
      </p:sp>
      <p:sp>
        <p:nvSpPr>
          <p:cNvPr id="140" name="Shape 140"/>
          <p:cNvSpPr txBox="1"/>
          <p:nvPr/>
        </p:nvSpPr>
        <p:spPr>
          <a:xfrm>
            <a:off x="3231125" y="571266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 state that started in the past and continues to now.</a:t>
            </a:r>
            <a:endParaRPr>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AFFCE0C7-7111-4434-89B7-D75F9120B7CB}"/>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500"/>
                                        <p:tgtEl>
                                          <p:spTgt spid="131"/>
                                        </p:tgtEl>
                                      </p:cBhvr>
                                    </p:animEffect>
                                  </p:childTnLst>
                                </p:cTn>
                              </p:par>
                              <p:par>
                                <p:cTn id="8" presetID="10" presetClass="entr" presetSubtype="0" fill="hold"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fade">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4"/>
                                        </p:tgtEl>
                                        <p:attrNameLst>
                                          <p:attrName>style.visibility</p:attrName>
                                        </p:attrNameLst>
                                      </p:cBhvr>
                                      <p:to>
                                        <p:strVal val="visible"/>
                                      </p:to>
                                    </p:set>
                                    <p:animEffect transition="in" filter="fade">
                                      <p:cBhvr>
                                        <p:cTn id="15" dur="1000"/>
                                        <p:tgtEl>
                                          <p:spTgt spid="1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5"/>
                                        </p:tgtEl>
                                        <p:attrNameLst>
                                          <p:attrName>style.visibility</p:attrName>
                                        </p:attrNameLst>
                                      </p:cBhvr>
                                      <p:to>
                                        <p:strVal val="visible"/>
                                      </p:to>
                                    </p:set>
                                    <p:animEffect transition="in" filter="fade">
                                      <p:cBhvr>
                                        <p:cTn id="20" dur="1000"/>
                                        <p:tgtEl>
                                          <p:spTgt spid="13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6"/>
                                        </p:tgtEl>
                                        <p:attrNameLst>
                                          <p:attrName>style.visibility</p:attrName>
                                        </p:attrNameLst>
                                      </p:cBhvr>
                                      <p:to>
                                        <p:strVal val="visible"/>
                                      </p:to>
                                    </p:set>
                                    <p:animEffect transition="in" filter="fade">
                                      <p:cBhvr>
                                        <p:cTn id="25" dur="1000"/>
                                        <p:tgtEl>
                                          <p:spTgt spid="13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7"/>
                                        </p:tgtEl>
                                        <p:attrNameLst>
                                          <p:attrName>style.visibility</p:attrName>
                                        </p:attrNameLst>
                                      </p:cBhvr>
                                      <p:to>
                                        <p:strVal val="visible"/>
                                      </p:to>
                                    </p:set>
                                    <p:animEffect transition="in" filter="fade">
                                      <p:cBhvr>
                                        <p:cTn id="30" dur="1000"/>
                                        <p:tgtEl>
                                          <p:spTgt spid="1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8"/>
                                        </p:tgtEl>
                                        <p:attrNameLst>
                                          <p:attrName>style.visibility</p:attrName>
                                        </p:attrNameLst>
                                      </p:cBhvr>
                                      <p:to>
                                        <p:strVal val="visible"/>
                                      </p:to>
                                    </p:set>
                                    <p:animEffect transition="in" filter="fade">
                                      <p:cBhvr>
                                        <p:cTn id="35" dur="1000"/>
                                        <p:tgtEl>
                                          <p:spTgt spid="13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9"/>
                                        </p:tgtEl>
                                        <p:attrNameLst>
                                          <p:attrName>style.visibility</p:attrName>
                                        </p:attrNameLst>
                                      </p:cBhvr>
                                      <p:to>
                                        <p:strVal val="visible"/>
                                      </p:to>
                                    </p:set>
                                    <p:animEffect transition="in" filter="fade">
                                      <p:cBhvr>
                                        <p:cTn id="40" dur="1000"/>
                                        <p:tgtEl>
                                          <p:spTgt spid="13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fade">
                                      <p:cBhvr>
                                        <p:cTn id="45" dur="10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4"/>
        <p:cNvGrpSpPr/>
        <p:nvPr/>
      </p:nvGrpSpPr>
      <p:grpSpPr>
        <a:xfrm>
          <a:off x="0" y="0"/>
          <a:ext cx="0" cy="0"/>
          <a:chOff x="0" y="0"/>
          <a:chExt cx="0" cy="0"/>
        </a:xfrm>
      </p:grpSpPr>
      <p:sp>
        <p:nvSpPr>
          <p:cNvPr id="145" name="Shape 145"/>
          <p:cNvSpPr txBox="1">
            <a:spLocks noGrp="1"/>
          </p:cNvSpPr>
          <p:nvPr>
            <p:ph type="title" idx="4294967295"/>
          </p:nvPr>
        </p:nvSpPr>
        <p:spPr>
          <a:xfrm>
            <a:off x="450601" y="229387"/>
            <a:ext cx="109044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46" name="Shape 146"/>
          <p:cNvSpPr txBox="1">
            <a:spLocks noGrp="1"/>
          </p:cNvSpPr>
          <p:nvPr>
            <p:ph type="body" idx="4294967295"/>
          </p:nvPr>
        </p:nvSpPr>
        <p:spPr>
          <a:xfrm>
            <a:off x="450601" y="932280"/>
            <a:ext cx="92394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2.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and present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c</a:t>
            </a:r>
            <a:r>
              <a:rPr lang="en-US" sz="2000" b="1" i="0" u="none" strike="noStrike" cap="none" dirty="0">
                <a:solidFill>
                  <a:srgbClr val="1C4587"/>
                </a:solidFill>
                <a:latin typeface="Open Sans"/>
                <a:ea typeface="Open Sans"/>
                <a:cs typeface="Open Sans"/>
                <a:sym typeface="Open Sans"/>
              </a:rPr>
              <a:t>ontinuous</a:t>
            </a:r>
            <a:endParaRPr sz="2000" b="1" i="0" u="none" strike="noStrike" cap="none" dirty="0">
              <a:solidFill>
                <a:srgbClr val="1C4587"/>
              </a:solidFill>
              <a:latin typeface="Open Sans"/>
              <a:ea typeface="Open Sans"/>
              <a:cs typeface="Open Sans"/>
              <a:sym typeface="Open Sans"/>
            </a:endParaRPr>
          </a:p>
        </p:txBody>
      </p:sp>
      <p:graphicFrame>
        <p:nvGraphicFramePr>
          <p:cNvPr id="148" name="Shape 148"/>
          <p:cNvGraphicFramePr/>
          <p:nvPr>
            <p:extLst>
              <p:ext uri="{D42A27DB-BD31-4B8C-83A1-F6EECF244321}">
                <p14:modId xmlns:p14="http://schemas.microsoft.com/office/powerpoint/2010/main" val="4033702330"/>
              </p:ext>
            </p:extLst>
          </p:nvPr>
        </p:nvGraphicFramePr>
        <p:xfrm>
          <a:off x="465812" y="1666070"/>
          <a:ext cx="11260400" cy="3753000"/>
        </p:xfrm>
        <a:graphic>
          <a:graphicData uri="http://schemas.openxmlformats.org/drawingml/2006/table">
            <a:tbl>
              <a:tblPr firstRow="1" bandRow="1">
                <a:noFill/>
                <a:tableStyleId>{BF5F2559-0A7A-4EC0-A11F-69633EBBF495}</a:tableStyleId>
              </a:tblPr>
              <a:tblGrid>
                <a:gridCol w="5630200">
                  <a:extLst>
                    <a:ext uri="{9D8B030D-6E8A-4147-A177-3AD203B41FA5}">
                      <a16:colId xmlns:a16="http://schemas.microsoft.com/office/drawing/2014/main" val="20000"/>
                    </a:ext>
                  </a:extLst>
                </a:gridCol>
                <a:gridCol w="5630200">
                  <a:extLst>
                    <a:ext uri="{9D8B030D-6E8A-4147-A177-3AD203B41FA5}">
                      <a16:colId xmlns:a16="http://schemas.microsoft.com/office/drawing/2014/main" val="20001"/>
                    </a:ext>
                  </a:extLst>
                </a:gridCol>
              </a:tblGrid>
              <a:tr h="4820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perfect simple</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perfect continuous</a:t>
                      </a: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818150">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I’ve known Tim for three years.</a:t>
                      </a:r>
                      <a:endParaRPr sz="15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Laura has been speaking English since she was born.</a:t>
                      </a:r>
                      <a:endParaRPr sz="160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600"/>
                        <a:buFont typeface="Open Sans"/>
                        <a:buNone/>
                      </a:pPr>
                      <a:endParaRPr sz="15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1"/>
                  </a:ext>
                </a:extLst>
              </a:tr>
              <a:tr h="827800">
                <a:tc>
                  <a:txBody>
                    <a:bodyPr/>
                    <a:lstStyle/>
                    <a:p>
                      <a:pPr marL="0" lvl="0" indent="0" rtl="0">
                        <a:spcBef>
                          <a:spcPts val="0"/>
                        </a:spcBef>
                        <a:spcAft>
                          <a:spcPts val="0"/>
                        </a:spcAft>
                        <a:buNone/>
                      </a:pPr>
                      <a:r>
                        <a:rPr lang="en-US" sz="1600">
                          <a:latin typeface="Open Sans"/>
                          <a:ea typeface="Open Sans"/>
                          <a:cs typeface="Open Sans"/>
                          <a:sym typeface="Open Sans"/>
                        </a:rPr>
                        <a:t>You’ve bought a new car!</a:t>
                      </a:r>
                      <a:endParaRPr sz="15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I’ve been renovating the house – doesn’t it look great!</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endParaRPr sz="15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2"/>
                  </a:ext>
                </a:extLst>
              </a:tr>
              <a:tr h="846250">
                <a:tc>
                  <a:txBody>
                    <a:bodyPr/>
                    <a:lstStyle/>
                    <a:p>
                      <a:pPr marL="0" lvl="0" indent="0" rtl="0">
                        <a:spcBef>
                          <a:spcPts val="0"/>
                        </a:spcBef>
                        <a:spcAft>
                          <a:spcPts val="0"/>
                        </a:spcAft>
                        <a:buNone/>
                      </a:pPr>
                      <a:r>
                        <a:rPr lang="en-US" sz="1600">
                          <a:latin typeface="Open Sans"/>
                          <a:ea typeface="Open Sans"/>
                          <a:cs typeface="Open Sans"/>
                          <a:sym typeface="Open Sans"/>
                        </a:rPr>
                        <a:t>I’ve travelled a lot.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r>
                        <a:rPr lang="en-US" sz="1600">
                          <a:latin typeface="Open Sans"/>
                          <a:ea typeface="Open Sans"/>
                          <a:cs typeface="Open Sans"/>
                          <a:sym typeface="Open Sans"/>
                        </a:rPr>
                        <a:t>I’ve been searching for the email address all morning!</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3"/>
                  </a:ext>
                </a:extLst>
              </a:tr>
              <a:tr h="778800">
                <a:tc>
                  <a:txBody>
                    <a:bodyPr/>
                    <a:lstStyle/>
                    <a:p>
                      <a:pPr marL="0" lvl="0" indent="0" rtl="0">
                        <a:spcBef>
                          <a:spcPts val="0"/>
                        </a:spcBef>
                        <a:spcAft>
                          <a:spcPts val="0"/>
                        </a:spcAft>
                        <a:buNone/>
                      </a:pPr>
                      <a:r>
                        <a:rPr lang="en-US" sz="1600">
                          <a:latin typeface="Open Sans"/>
                          <a:ea typeface="Open Sans"/>
                          <a:cs typeface="Open Sans"/>
                          <a:sym typeface="Open Sans"/>
                        </a:rPr>
                        <a:t>I’ve already finished my homework.</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endParaRPr sz="1600"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4"/>
                  </a:ext>
                </a:extLst>
              </a:tr>
            </a:tbl>
          </a:graphicData>
        </a:graphic>
      </p:graphicFrame>
      <p:sp>
        <p:nvSpPr>
          <p:cNvPr id="149" name="Shape 149"/>
          <p:cNvSpPr txBox="1"/>
          <p:nvPr/>
        </p:nvSpPr>
        <p:spPr>
          <a:xfrm>
            <a:off x="6215000" y="2499375"/>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An action that started in the past and continues to now.</a:t>
            </a:r>
            <a:endParaRPr>
              <a:latin typeface="Open Sans"/>
              <a:ea typeface="Open Sans"/>
              <a:cs typeface="Open Sans"/>
              <a:sym typeface="Open Sans"/>
            </a:endParaRPr>
          </a:p>
        </p:txBody>
      </p:sp>
      <p:sp>
        <p:nvSpPr>
          <p:cNvPr id="150" name="Shape 150"/>
          <p:cNvSpPr txBox="1"/>
          <p:nvPr/>
        </p:nvSpPr>
        <p:spPr>
          <a:xfrm>
            <a:off x="511000" y="4970788"/>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With adverbs like already, yet, never, and ever.</a:t>
            </a:r>
            <a:endParaRPr>
              <a:latin typeface="Open Sans"/>
              <a:ea typeface="Open Sans"/>
              <a:cs typeface="Open Sans"/>
              <a:sym typeface="Open Sans"/>
            </a:endParaRPr>
          </a:p>
        </p:txBody>
      </p:sp>
      <p:sp>
        <p:nvSpPr>
          <p:cNvPr id="151" name="Shape 151"/>
          <p:cNvSpPr txBox="1"/>
          <p:nvPr/>
        </p:nvSpPr>
        <p:spPr>
          <a:xfrm>
            <a:off x="511000" y="335521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Recently finished actions/those with a present result.</a:t>
            </a:r>
            <a:endParaRPr>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800"/>
              <a:buFont typeface="Open Sans"/>
              <a:buNone/>
            </a:pPr>
            <a:endParaRPr>
              <a:latin typeface="Open Sans"/>
              <a:ea typeface="Open Sans"/>
              <a:cs typeface="Open Sans"/>
              <a:sym typeface="Open Sans"/>
            </a:endParaRPr>
          </a:p>
        </p:txBody>
      </p:sp>
      <p:sp>
        <p:nvSpPr>
          <p:cNvPr id="152" name="Shape 152"/>
          <p:cNvSpPr txBox="1"/>
          <p:nvPr/>
        </p:nvSpPr>
        <p:spPr>
          <a:xfrm>
            <a:off x="6215000" y="4145113"/>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To emphasise the long duration of an activity.</a:t>
            </a:r>
            <a:endParaRPr>
              <a:latin typeface="Open Sans"/>
              <a:ea typeface="Open Sans"/>
              <a:cs typeface="Open Sans"/>
              <a:sym typeface="Open Sans"/>
            </a:endParaRPr>
          </a:p>
        </p:txBody>
      </p:sp>
      <p:sp>
        <p:nvSpPr>
          <p:cNvPr id="153" name="Shape 153"/>
          <p:cNvSpPr txBox="1"/>
          <p:nvPr/>
        </p:nvSpPr>
        <p:spPr>
          <a:xfrm>
            <a:off x="6215000" y="3355225"/>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 recent past continuous action with a present result.</a:t>
            </a:r>
            <a:endParaRPr>
              <a:latin typeface="Open Sans"/>
              <a:ea typeface="Open Sans"/>
              <a:cs typeface="Open Sans"/>
              <a:sym typeface="Open Sans"/>
            </a:endParaRPr>
          </a:p>
        </p:txBody>
      </p:sp>
      <p:sp>
        <p:nvSpPr>
          <p:cNvPr id="154" name="Shape 154"/>
          <p:cNvSpPr txBox="1"/>
          <p:nvPr/>
        </p:nvSpPr>
        <p:spPr>
          <a:xfrm>
            <a:off x="511000" y="2499375"/>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A state that started in the past and continues to now.</a:t>
            </a:r>
            <a:endParaRPr>
              <a:latin typeface="Open Sans"/>
              <a:ea typeface="Open Sans"/>
              <a:cs typeface="Open Sans"/>
              <a:sym typeface="Open Sans"/>
            </a:endParaRPr>
          </a:p>
        </p:txBody>
      </p:sp>
      <p:sp>
        <p:nvSpPr>
          <p:cNvPr id="155" name="Shape 155"/>
          <p:cNvSpPr txBox="1"/>
          <p:nvPr/>
        </p:nvSpPr>
        <p:spPr>
          <a:xfrm>
            <a:off x="511000" y="4145125"/>
            <a:ext cx="5343300" cy="3387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a:latin typeface="Open Sans"/>
                <a:ea typeface="Open Sans"/>
                <a:cs typeface="Open Sans"/>
                <a:sym typeface="Open Sans"/>
              </a:rPr>
              <a:t>For actions which happened at an unspecified time.</a:t>
            </a:r>
            <a:endParaRPr>
              <a:latin typeface="Open Sans"/>
              <a:ea typeface="Open Sans"/>
              <a:cs typeface="Open Sans"/>
              <a:sym typeface="Open Sans"/>
            </a:endParaRPr>
          </a:p>
        </p:txBody>
      </p:sp>
      <p:sp>
        <p:nvSpPr>
          <p:cNvPr id="13" name="Google Shape;65;p15">
            <a:extLst>
              <a:ext uri="{FF2B5EF4-FFF2-40B4-BE49-F238E27FC236}">
                <a16:creationId xmlns:a16="http://schemas.microsoft.com/office/drawing/2014/main" id="{A35003B9-E68D-413E-8AE8-37512F6F55D8}"/>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59"/>
        <p:cNvGrpSpPr/>
        <p:nvPr/>
      </p:nvGrpSpPr>
      <p:grpSpPr>
        <a:xfrm>
          <a:off x="0" y="0"/>
          <a:ext cx="0" cy="0"/>
          <a:chOff x="0" y="0"/>
          <a:chExt cx="0" cy="0"/>
        </a:xfrm>
      </p:grpSpPr>
      <p:sp>
        <p:nvSpPr>
          <p:cNvPr id="160" name="Shape 160"/>
          <p:cNvSpPr txBox="1">
            <a:spLocks noGrp="1"/>
          </p:cNvSpPr>
          <p:nvPr>
            <p:ph type="title" idx="4294967295"/>
          </p:nvPr>
        </p:nvSpPr>
        <p:spPr>
          <a:xfrm>
            <a:off x="450601" y="229387"/>
            <a:ext cx="109044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61" name="Shape 161"/>
          <p:cNvSpPr txBox="1">
            <a:spLocks noGrp="1"/>
          </p:cNvSpPr>
          <p:nvPr>
            <p:ph type="body" idx="4294967295"/>
          </p:nvPr>
        </p:nvSpPr>
        <p:spPr>
          <a:xfrm>
            <a:off x="450601" y="932280"/>
            <a:ext cx="92394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1" i="0" u="none" strike="noStrike" cap="none" dirty="0">
                <a:solidFill>
                  <a:srgbClr val="1C4587"/>
                </a:solidFill>
                <a:latin typeface="Open Sans"/>
                <a:ea typeface="Open Sans"/>
                <a:cs typeface="Open Sans"/>
                <a:sym typeface="Open Sans"/>
              </a:rPr>
              <a:t>2.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s</a:t>
            </a:r>
            <a:r>
              <a:rPr lang="en-US" sz="2000" b="1" i="0" u="none" strike="noStrike" cap="none" dirty="0">
                <a:solidFill>
                  <a:srgbClr val="1C4587"/>
                </a:solidFill>
                <a:latin typeface="Open Sans"/>
                <a:ea typeface="Open Sans"/>
                <a:cs typeface="Open Sans"/>
                <a:sym typeface="Open Sans"/>
              </a:rPr>
              <a:t>imple and present </a:t>
            </a:r>
            <a:r>
              <a:rPr lang="en-US" sz="2000" b="1" dirty="0">
                <a:solidFill>
                  <a:srgbClr val="1C4587"/>
                </a:solidFill>
                <a:latin typeface="Open Sans"/>
                <a:ea typeface="Open Sans"/>
                <a:cs typeface="Open Sans"/>
                <a:sym typeface="Open Sans"/>
              </a:rPr>
              <a:t>p</a:t>
            </a:r>
            <a:r>
              <a:rPr lang="en-US" sz="2000" b="1" i="0" u="none" strike="noStrike" cap="none" dirty="0">
                <a:solidFill>
                  <a:srgbClr val="1C4587"/>
                </a:solidFill>
                <a:latin typeface="Open Sans"/>
                <a:ea typeface="Open Sans"/>
                <a:cs typeface="Open Sans"/>
                <a:sym typeface="Open Sans"/>
              </a:rPr>
              <a:t>erfect </a:t>
            </a:r>
            <a:r>
              <a:rPr lang="en-US" sz="2000" b="1" dirty="0">
                <a:solidFill>
                  <a:srgbClr val="1C4587"/>
                </a:solidFill>
                <a:latin typeface="Open Sans"/>
                <a:ea typeface="Open Sans"/>
                <a:cs typeface="Open Sans"/>
                <a:sym typeface="Open Sans"/>
              </a:rPr>
              <a:t>c</a:t>
            </a:r>
            <a:r>
              <a:rPr lang="en-US" sz="2000" b="1" i="0" u="none" strike="noStrike" cap="none" dirty="0">
                <a:solidFill>
                  <a:srgbClr val="1C4587"/>
                </a:solidFill>
                <a:latin typeface="Open Sans"/>
                <a:ea typeface="Open Sans"/>
                <a:cs typeface="Open Sans"/>
                <a:sym typeface="Open Sans"/>
              </a:rPr>
              <a:t>ontinuous</a:t>
            </a:r>
            <a:endParaRPr sz="2000" b="1" i="0" u="none" strike="noStrike" cap="none" dirty="0">
              <a:solidFill>
                <a:srgbClr val="1C4587"/>
              </a:solidFill>
              <a:latin typeface="Open Sans"/>
              <a:ea typeface="Open Sans"/>
              <a:cs typeface="Open Sans"/>
              <a:sym typeface="Open Sans"/>
            </a:endParaRPr>
          </a:p>
        </p:txBody>
      </p:sp>
      <p:graphicFrame>
        <p:nvGraphicFramePr>
          <p:cNvPr id="163" name="Shape 163"/>
          <p:cNvGraphicFramePr/>
          <p:nvPr>
            <p:extLst>
              <p:ext uri="{D42A27DB-BD31-4B8C-83A1-F6EECF244321}">
                <p14:modId xmlns:p14="http://schemas.microsoft.com/office/powerpoint/2010/main" val="3600169068"/>
              </p:ext>
            </p:extLst>
          </p:nvPr>
        </p:nvGraphicFramePr>
        <p:xfrm>
          <a:off x="940387" y="1872407"/>
          <a:ext cx="5455000" cy="1399425"/>
        </p:xfrm>
        <a:graphic>
          <a:graphicData uri="http://schemas.openxmlformats.org/drawingml/2006/table">
            <a:tbl>
              <a:tblPr firstRow="1" bandRow="1">
                <a:noFill/>
                <a:tableStyleId>{BF5F2559-0A7A-4EC0-A11F-69633EBBF495}</a:tableStyleId>
              </a:tblPr>
              <a:tblGrid>
                <a:gridCol w="5455000">
                  <a:extLst>
                    <a:ext uri="{9D8B030D-6E8A-4147-A177-3AD203B41FA5}">
                      <a16:colId xmlns:a16="http://schemas.microsoft.com/office/drawing/2014/main" val="20000"/>
                    </a:ext>
                  </a:extLst>
                </a:gridCol>
              </a:tblGrid>
              <a:tr h="5350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perfect simple</a:t>
                      </a:r>
                      <a:endParaRPr sz="1600" u="none" strike="noStrike" cap="none" dirty="0">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864425">
                <a:tc>
                  <a:txBody>
                    <a:bodyPr/>
                    <a:lstStyle/>
                    <a:p>
                      <a:pPr marL="0" lvl="0" indent="0" rtl="0">
                        <a:spcBef>
                          <a:spcPts val="0"/>
                        </a:spcBef>
                        <a:spcAft>
                          <a:spcPts val="0"/>
                        </a:spcAft>
                        <a:buNone/>
                      </a:pPr>
                      <a:r>
                        <a:rPr lang="en-US" sz="1600" dirty="0">
                          <a:latin typeface="Open Sans"/>
                          <a:ea typeface="Open Sans"/>
                          <a:cs typeface="Open Sans"/>
                          <a:sym typeface="Open Sans"/>
                        </a:rPr>
                        <a:t>I’ve already finished my homework.</a:t>
                      </a:r>
                      <a:endParaRPr sz="1600" u="none" strike="noStrike" cap="none" dirty="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bl>
          </a:graphicData>
        </a:graphic>
      </p:graphicFrame>
      <p:sp>
        <p:nvSpPr>
          <p:cNvPr id="164" name="Shape 164"/>
          <p:cNvSpPr txBox="1"/>
          <p:nvPr/>
        </p:nvSpPr>
        <p:spPr>
          <a:xfrm>
            <a:off x="996225" y="2754178"/>
            <a:ext cx="5343300" cy="428100"/>
          </a:xfrm>
          <a:prstGeom prst="rect">
            <a:avLst/>
          </a:prstGeom>
          <a:gradFill>
            <a:gsLst>
              <a:gs pos="0">
                <a:srgbClr val="FFFFFF"/>
              </a:gs>
              <a:gs pos="100000">
                <a:srgbClr val="B3B3B3"/>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sz="1600">
                <a:latin typeface="Open Sans"/>
                <a:ea typeface="Open Sans"/>
                <a:cs typeface="Open Sans"/>
                <a:sym typeface="Open Sans"/>
              </a:rPr>
              <a:t>With adverbs like already, yet, never, and ever.</a:t>
            </a:r>
            <a:endParaRPr sz="1600">
              <a:latin typeface="Open Sans"/>
              <a:ea typeface="Open Sans"/>
              <a:cs typeface="Open Sans"/>
              <a:sym typeface="Open Sans"/>
            </a:endParaRPr>
          </a:p>
        </p:txBody>
      </p:sp>
      <p:pic>
        <p:nvPicPr>
          <p:cNvPr id="165" name="Shape 165"/>
          <p:cNvPicPr preferRelativeResize="0"/>
          <p:nvPr/>
        </p:nvPicPr>
        <p:blipFill rotWithShape="1">
          <a:blip r:embed="rId3">
            <a:alphaModFix/>
          </a:blip>
          <a:srcRect/>
          <a:stretch/>
        </p:blipFill>
        <p:spPr>
          <a:xfrm>
            <a:off x="10211750" y="1107926"/>
            <a:ext cx="1435425" cy="1435425"/>
          </a:xfrm>
          <a:prstGeom prst="rect">
            <a:avLst/>
          </a:prstGeom>
          <a:noFill/>
          <a:ln>
            <a:noFill/>
          </a:ln>
        </p:spPr>
      </p:pic>
      <p:sp>
        <p:nvSpPr>
          <p:cNvPr id="166" name="Shape 166"/>
          <p:cNvSpPr/>
          <p:nvPr/>
        </p:nvSpPr>
        <p:spPr>
          <a:xfrm>
            <a:off x="7728875" y="1980638"/>
            <a:ext cx="1848300" cy="861600"/>
          </a:xfrm>
          <a:prstGeom prst="wedgeRoundRectCallout">
            <a:avLst>
              <a:gd name="adj1" fmla="val 81716"/>
              <a:gd name="adj2" fmla="val -34504"/>
              <a:gd name="adj3" fmla="val 16667"/>
            </a:avLst>
          </a:prstGeom>
          <a:solidFill>
            <a:srgbClr val="C9D52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Let’s review the uses of these adverbs...</a:t>
            </a:r>
            <a:endParaRPr>
              <a:solidFill>
                <a:srgbClr val="FFFFFF"/>
              </a:solidFill>
              <a:latin typeface="Open Sans"/>
              <a:ea typeface="Open Sans"/>
              <a:cs typeface="Open Sans"/>
              <a:sym typeface="Open Sans"/>
            </a:endParaRPr>
          </a:p>
        </p:txBody>
      </p:sp>
      <p:sp>
        <p:nvSpPr>
          <p:cNvPr id="167" name="Shape 167"/>
          <p:cNvSpPr/>
          <p:nvPr/>
        </p:nvSpPr>
        <p:spPr>
          <a:xfrm rot="-893772" flipH="1">
            <a:off x="4332094" y="2457528"/>
            <a:ext cx="5124312" cy="840045"/>
          </a:xfrm>
          <a:prstGeom prst="arc">
            <a:avLst>
              <a:gd name="adj1" fmla="val 11870403"/>
              <a:gd name="adj2" fmla="val 20644613"/>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68" name="Shape 168"/>
          <p:cNvSpPr txBox="1"/>
          <p:nvPr/>
        </p:nvSpPr>
        <p:spPr>
          <a:xfrm>
            <a:off x="907800" y="4625775"/>
            <a:ext cx="4748700" cy="733800"/>
          </a:xfrm>
          <a:prstGeom prst="rect">
            <a:avLst/>
          </a:prstGeom>
          <a:gradFill>
            <a:gsLst>
              <a:gs pos="0">
                <a:srgbClr val="DCECD5"/>
              </a:gs>
              <a:gs pos="100000">
                <a:srgbClr val="93BC81"/>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b="1" dirty="0">
                <a:latin typeface="Open Sans"/>
                <a:ea typeface="Open Sans"/>
                <a:cs typeface="Open Sans"/>
                <a:sym typeface="Open Sans"/>
              </a:rPr>
              <a:t>already: </a:t>
            </a:r>
            <a:r>
              <a:rPr lang="en-US" dirty="0">
                <a:latin typeface="Open Sans"/>
                <a:ea typeface="Open Sans"/>
                <a:cs typeface="Open Sans"/>
                <a:sym typeface="Open Sans"/>
              </a:rPr>
              <a:t>To </a:t>
            </a:r>
            <a:r>
              <a:rPr lang="en-US" dirty="0" err="1">
                <a:latin typeface="Open Sans"/>
                <a:ea typeface="Open Sans"/>
                <a:cs typeface="Open Sans"/>
                <a:sym typeface="Open Sans"/>
              </a:rPr>
              <a:t>emphasise</a:t>
            </a:r>
            <a:r>
              <a:rPr lang="en-US" dirty="0">
                <a:latin typeface="Open Sans"/>
                <a:ea typeface="Open Sans"/>
                <a:cs typeface="Open Sans"/>
                <a:sym typeface="Open Sans"/>
              </a:rPr>
              <a:t> an action was completed in the past without mentioning a specific time. E.g. He has already eaten.</a:t>
            </a:r>
            <a:endParaRPr dirty="0">
              <a:latin typeface="Open Sans"/>
              <a:ea typeface="Open Sans"/>
              <a:cs typeface="Open Sans"/>
              <a:sym typeface="Open Sans"/>
            </a:endParaRPr>
          </a:p>
        </p:txBody>
      </p:sp>
      <p:sp>
        <p:nvSpPr>
          <p:cNvPr id="169" name="Shape 169"/>
          <p:cNvSpPr txBox="1"/>
          <p:nvPr/>
        </p:nvSpPr>
        <p:spPr>
          <a:xfrm>
            <a:off x="907800" y="3581900"/>
            <a:ext cx="4748700" cy="733800"/>
          </a:xfrm>
          <a:prstGeom prst="rect">
            <a:avLst/>
          </a:prstGeom>
          <a:gradFill>
            <a:gsLst>
              <a:gs pos="0">
                <a:srgbClr val="DCECD5"/>
              </a:gs>
              <a:gs pos="100000">
                <a:srgbClr val="93BC81"/>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b="1" dirty="0">
                <a:latin typeface="Open Sans"/>
                <a:ea typeface="Open Sans"/>
                <a:cs typeface="Open Sans"/>
                <a:sym typeface="Open Sans"/>
              </a:rPr>
              <a:t>ever: </a:t>
            </a:r>
            <a:r>
              <a:rPr lang="en-US" dirty="0">
                <a:latin typeface="Open Sans"/>
                <a:ea typeface="Open Sans"/>
                <a:cs typeface="Open Sans"/>
                <a:sym typeface="Open Sans"/>
              </a:rPr>
              <a:t>To ask about general past experiences or with superlative structures. E.g. It’s the biggest car I’ve ever owned; Have you ever been to Berlin?</a:t>
            </a:r>
            <a:endParaRPr b="1" dirty="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800"/>
              <a:buFont typeface="Open Sans"/>
              <a:buNone/>
            </a:pPr>
            <a:endParaRPr dirty="0">
              <a:latin typeface="Open Sans"/>
              <a:ea typeface="Open Sans"/>
              <a:cs typeface="Open Sans"/>
              <a:sym typeface="Open Sans"/>
            </a:endParaRPr>
          </a:p>
        </p:txBody>
      </p:sp>
      <p:sp>
        <p:nvSpPr>
          <p:cNvPr id="170" name="Shape 170"/>
          <p:cNvSpPr txBox="1"/>
          <p:nvPr/>
        </p:nvSpPr>
        <p:spPr>
          <a:xfrm>
            <a:off x="6415725" y="4625775"/>
            <a:ext cx="4748700" cy="733800"/>
          </a:xfrm>
          <a:prstGeom prst="rect">
            <a:avLst/>
          </a:prstGeom>
          <a:gradFill>
            <a:gsLst>
              <a:gs pos="0">
                <a:srgbClr val="DCECD5"/>
              </a:gs>
              <a:gs pos="100000">
                <a:srgbClr val="93BC81"/>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b="1" dirty="0">
                <a:latin typeface="Open Sans"/>
                <a:ea typeface="Open Sans"/>
                <a:cs typeface="Open Sans"/>
                <a:sym typeface="Open Sans"/>
              </a:rPr>
              <a:t>yet: </a:t>
            </a:r>
            <a:r>
              <a:rPr lang="en-US" dirty="0">
                <a:latin typeface="Open Sans"/>
                <a:ea typeface="Open Sans"/>
                <a:cs typeface="Open Sans"/>
                <a:sym typeface="Open Sans"/>
              </a:rPr>
              <a:t>to say an action wasn’t completed in the past, but indicate it probably will be soon. E.g. She hasn’t eaten yet.</a:t>
            </a:r>
            <a:endParaRPr dirty="0">
              <a:latin typeface="Open Sans"/>
              <a:ea typeface="Open Sans"/>
              <a:cs typeface="Open Sans"/>
              <a:sym typeface="Open Sans"/>
            </a:endParaRPr>
          </a:p>
        </p:txBody>
      </p:sp>
      <p:sp>
        <p:nvSpPr>
          <p:cNvPr id="171" name="Shape 171"/>
          <p:cNvSpPr txBox="1"/>
          <p:nvPr/>
        </p:nvSpPr>
        <p:spPr>
          <a:xfrm>
            <a:off x="6415725" y="3581900"/>
            <a:ext cx="4748700" cy="733800"/>
          </a:xfrm>
          <a:prstGeom prst="rect">
            <a:avLst/>
          </a:prstGeom>
          <a:gradFill>
            <a:gsLst>
              <a:gs pos="0">
                <a:srgbClr val="DCECD5"/>
              </a:gs>
              <a:gs pos="100000">
                <a:srgbClr val="93BC81"/>
              </a:gs>
            </a:gsLst>
            <a:lin ang="5400012"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Open Sans"/>
              <a:buNone/>
            </a:pPr>
            <a:r>
              <a:rPr lang="en-US" b="1" dirty="0">
                <a:latin typeface="Open Sans"/>
                <a:ea typeface="Open Sans"/>
                <a:cs typeface="Open Sans"/>
                <a:sym typeface="Open Sans"/>
              </a:rPr>
              <a:t>never: </a:t>
            </a:r>
            <a:r>
              <a:rPr lang="en-US" dirty="0">
                <a:latin typeface="Open Sans"/>
                <a:ea typeface="Open Sans"/>
                <a:cs typeface="Open Sans"/>
                <a:sym typeface="Open Sans"/>
              </a:rPr>
              <a:t>replaces ‘not’ when referring to general past experiences. E.g. I’ve never eaten sushi = I haven’t eaten sushi.</a:t>
            </a:r>
            <a:endParaRPr dirty="0">
              <a:latin typeface="Open Sans"/>
              <a:ea typeface="Open Sans"/>
              <a:cs typeface="Open Sans"/>
              <a:sym typeface="Open Sans"/>
            </a:endParaRPr>
          </a:p>
        </p:txBody>
      </p:sp>
      <p:sp>
        <p:nvSpPr>
          <p:cNvPr id="172" name="Shape 172"/>
          <p:cNvSpPr/>
          <p:nvPr/>
        </p:nvSpPr>
        <p:spPr>
          <a:xfrm>
            <a:off x="9094437" y="6142948"/>
            <a:ext cx="2791200" cy="566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How do we form the present tenses?</a:t>
            </a:r>
            <a:endParaRPr sz="1600" b="0" i="0" u="none" strike="noStrike" cap="none">
              <a:solidFill>
                <a:schemeClr val="lt1"/>
              </a:solidFill>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60AD90E2-690F-4147-9151-D67DE5E55E77}"/>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1000"/>
                                        <p:tgtEl>
                                          <p:spTgt spid="165"/>
                                        </p:tgtEl>
                                      </p:cBhvr>
                                    </p:animEffect>
                                  </p:childTnLst>
                                </p:cTn>
                              </p:par>
                              <p:par>
                                <p:cTn id="8" presetID="10" presetClass="entr" presetSubtype="0" fill="hold" nodeType="withEffect">
                                  <p:stCondLst>
                                    <p:cond delay="0"/>
                                  </p:stCondLst>
                                  <p:childTnLst>
                                    <p:set>
                                      <p:cBhvr>
                                        <p:cTn id="9" dur="1" fill="hold">
                                          <p:stCondLst>
                                            <p:cond delay="0"/>
                                          </p:stCondLst>
                                        </p:cTn>
                                        <p:tgtEl>
                                          <p:spTgt spid="166"/>
                                        </p:tgtEl>
                                        <p:attrNameLst>
                                          <p:attrName>style.visibility</p:attrName>
                                        </p:attrNameLst>
                                      </p:cBhvr>
                                      <p:to>
                                        <p:strVal val="visible"/>
                                      </p:to>
                                    </p:set>
                                    <p:animEffect transition="in" filter="fade">
                                      <p:cBhvr>
                                        <p:cTn id="10" dur="1000"/>
                                        <p:tgtEl>
                                          <p:spTgt spid="166"/>
                                        </p:tgtEl>
                                      </p:cBhvr>
                                    </p:animEffect>
                                  </p:childTnLst>
                                </p:cTn>
                              </p:par>
                              <p:par>
                                <p:cTn id="11" presetID="10" presetClass="entr" presetSubtype="0" fill="hold" nodeType="withEffect">
                                  <p:stCondLst>
                                    <p:cond delay="0"/>
                                  </p:stCondLst>
                                  <p:childTnLst>
                                    <p:set>
                                      <p:cBhvr>
                                        <p:cTn id="12" dur="1" fill="hold">
                                          <p:stCondLst>
                                            <p:cond delay="0"/>
                                          </p:stCondLst>
                                        </p:cTn>
                                        <p:tgtEl>
                                          <p:spTgt spid="167"/>
                                        </p:tgtEl>
                                        <p:attrNameLst>
                                          <p:attrName>style.visibility</p:attrName>
                                        </p:attrNameLst>
                                      </p:cBhvr>
                                      <p:to>
                                        <p:strVal val="visible"/>
                                      </p:to>
                                    </p:set>
                                    <p:animEffect transition="in" filter="fade">
                                      <p:cBhvr>
                                        <p:cTn id="13" dur="1000"/>
                                        <p:tgtEl>
                                          <p:spTgt spid="16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9"/>
                                        </p:tgtEl>
                                        <p:attrNameLst>
                                          <p:attrName>style.visibility</p:attrName>
                                        </p:attrNameLst>
                                      </p:cBhvr>
                                      <p:to>
                                        <p:strVal val="visible"/>
                                      </p:to>
                                    </p:set>
                                    <p:animEffect transition="in" filter="fade">
                                      <p:cBhvr>
                                        <p:cTn id="18" dur="1000"/>
                                        <p:tgtEl>
                                          <p:spTgt spid="16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71"/>
                                        </p:tgtEl>
                                        <p:attrNameLst>
                                          <p:attrName>style.visibility</p:attrName>
                                        </p:attrNameLst>
                                      </p:cBhvr>
                                      <p:to>
                                        <p:strVal val="visible"/>
                                      </p:to>
                                    </p:set>
                                    <p:animEffect transition="in" filter="fade">
                                      <p:cBhvr>
                                        <p:cTn id="23" dur="1000"/>
                                        <p:tgtEl>
                                          <p:spTgt spid="17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68"/>
                                        </p:tgtEl>
                                        <p:attrNameLst>
                                          <p:attrName>style.visibility</p:attrName>
                                        </p:attrNameLst>
                                      </p:cBhvr>
                                      <p:to>
                                        <p:strVal val="visible"/>
                                      </p:to>
                                    </p:set>
                                    <p:animEffect transition="in" filter="fade">
                                      <p:cBhvr>
                                        <p:cTn id="28" dur="1000"/>
                                        <p:tgtEl>
                                          <p:spTgt spid="16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0"/>
                                        </p:tgtEl>
                                        <p:attrNameLst>
                                          <p:attrName>style.visibility</p:attrName>
                                        </p:attrNameLst>
                                      </p:cBhvr>
                                      <p:to>
                                        <p:strVal val="visible"/>
                                      </p:to>
                                    </p:set>
                                    <p:animEffect transition="in" filter="fade">
                                      <p:cBhvr>
                                        <p:cTn id="33" dur="1000"/>
                                        <p:tgtEl>
                                          <p:spTgt spid="17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72"/>
                                        </p:tgtEl>
                                        <p:attrNameLst>
                                          <p:attrName>style.visibility</p:attrName>
                                        </p:attrNameLst>
                                      </p:cBhvr>
                                      <p:to>
                                        <p:strVal val="visible"/>
                                      </p:to>
                                    </p:set>
                                    <p:animEffect transition="in" filter="fade">
                                      <p:cBhvr>
                                        <p:cTn id="38"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76"/>
        <p:cNvGrpSpPr/>
        <p:nvPr/>
      </p:nvGrpSpPr>
      <p:grpSpPr>
        <a:xfrm>
          <a:off x="0" y="0"/>
          <a:ext cx="0" cy="0"/>
          <a:chOff x="0" y="0"/>
          <a:chExt cx="0" cy="0"/>
        </a:xfrm>
      </p:grpSpPr>
      <p:sp>
        <p:nvSpPr>
          <p:cNvPr id="177" name="Shape 177"/>
          <p:cNvSpPr txBox="1">
            <a:spLocks noGrp="1"/>
          </p:cNvSpPr>
          <p:nvPr>
            <p:ph type="title" idx="4294967295"/>
          </p:nvPr>
        </p:nvSpPr>
        <p:spPr>
          <a:xfrm>
            <a:off x="450601" y="229387"/>
            <a:ext cx="112947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Form: </a:t>
            </a:r>
            <a:r>
              <a:rPr lang="en-US" sz="4400" i="0" u="none" strike="noStrike" cap="none">
                <a:solidFill>
                  <a:srgbClr val="1C4587"/>
                </a:solidFill>
                <a:latin typeface="Open Sans"/>
                <a:ea typeface="Open Sans"/>
                <a:cs typeface="Open Sans"/>
                <a:sym typeface="Open Sans"/>
              </a:rPr>
              <a:t>How do we make these structures?</a:t>
            </a:r>
            <a:endParaRPr sz="4400" i="0" u="none" strike="noStrike" cap="none">
              <a:solidFill>
                <a:srgbClr val="1C4587"/>
              </a:solidFill>
              <a:latin typeface="Open Sans"/>
              <a:ea typeface="Open Sans"/>
              <a:cs typeface="Open Sans"/>
              <a:sym typeface="Open Sans"/>
            </a:endParaRPr>
          </a:p>
        </p:txBody>
      </p:sp>
      <p:pic>
        <p:nvPicPr>
          <p:cNvPr id="179" name="Shape 179"/>
          <p:cNvPicPr preferRelativeResize="0"/>
          <p:nvPr/>
        </p:nvPicPr>
        <p:blipFill rotWithShape="1">
          <a:blip r:embed="rId3">
            <a:alphaModFix/>
          </a:blip>
          <a:srcRect/>
          <a:stretch/>
        </p:blipFill>
        <p:spPr>
          <a:xfrm>
            <a:off x="10229350" y="932600"/>
            <a:ext cx="1252900" cy="1252900"/>
          </a:xfrm>
          <a:prstGeom prst="rect">
            <a:avLst/>
          </a:prstGeom>
          <a:noFill/>
          <a:ln>
            <a:noFill/>
          </a:ln>
        </p:spPr>
      </p:pic>
      <p:sp>
        <p:nvSpPr>
          <p:cNvPr id="180" name="Shape 180"/>
          <p:cNvSpPr/>
          <p:nvPr/>
        </p:nvSpPr>
        <p:spPr>
          <a:xfrm>
            <a:off x="6152625" y="1235350"/>
            <a:ext cx="3557400" cy="647400"/>
          </a:xfrm>
          <a:prstGeom prst="wedgeRoundRectCallout">
            <a:avLst>
              <a:gd name="adj1" fmla="val 63673"/>
              <a:gd name="adj2" fmla="val 2985"/>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b="0" i="0" u="none" strike="noStrike" cap="none" dirty="0">
                <a:solidFill>
                  <a:schemeClr val="lt1"/>
                </a:solidFill>
                <a:latin typeface="Open Sans"/>
                <a:ea typeface="Open Sans"/>
                <a:cs typeface="Open Sans"/>
                <a:sym typeface="Open Sans"/>
              </a:rPr>
              <a:t>Look at the example for the present simple. Work out the breakdown of form for the other three tenses.</a:t>
            </a:r>
            <a:endParaRPr b="0" i="0" u="none" strike="noStrike" cap="none" dirty="0">
              <a:solidFill>
                <a:schemeClr val="lt1"/>
              </a:solidFill>
              <a:latin typeface="Open Sans"/>
              <a:ea typeface="Open Sans"/>
              <a:cs typeface="Open Sans"/>
              <a:sym typeface="Open Sans"/>
            </a:endParaRPr>
          </a:p>
        </p:txBody>
      </p:sp>
      <p:graphicFrame>
        <p:nvGraphicFramePr>
          <p:cNvPr id="181" name="Shape 181"/>
          <p:cNvGraphicFramePr/>
          <p:nvPr>
            <p:extLst>
              <p:ext uri="{D42A27DB-BD31-4B8C-83A1-F6EECF244321}">
                <p14:modId xmlns:p14="http://schemas.microsoft.com/office/powerpoint/2010/main" val="4268746205"/>
              </p:ext>
            </p:extLst>
          </p:nvPr>
        </p:nvGraphicFramePr>
        <p:xfrm>
          <a:off x="124325" y="2258070"/>
          <a:ext cx="11969900" cy="3156500"/>
        </p:xfrm>
        <a:graphic>
          <a:graphicData uri="http://schemas.openxmlformats.org/drawingml/2006/table">
            <a:tbl>
              <a:tblPr firstRow="1" bandRow="1">
                <a:noFill/>
                <a:tableStyleId>{BF5F2559-0A7A-4EC0-A11F-69633EBBF495}</a:tableStyleId>
              </a:tblPr>
              <a:tblGrid>
                <a:gridCol w="3008550">
                  <a:extLst>
                    <a:ext uri="{9D8B030D-6E8A-4147-A177-3AD203B41FA5}">
                      <a16:colId xmlns:a16="http://schemas.microsoft.com/office/drawing/2014/main" val="20000"/>
                    </a:ext>
                  </a:extLst>
                </a:gridCol>
                <a:gridCol w="2986575">
                  <a:extLst>
                    <a:ext uri="{9D8B030D-6E8A-4147-A177-3AD203B41FA5}">
                      <a16:colId xmlns:a16="http://schemas.microsoft.com/office/drawing/2014/main" val="20001"/>
                    </a:ext>
                  </a:extLst>
                </a:gridCol>
                <a:gridCol w="2987675">
                  <a:extLst>
                    <a:ext uri="{9D8B030D-6E8A-4147-A177-3AD203B41FA5}">
                      <a16:colId xmlns:a16="http://schemas.microsoft.com/office/drawing/2014/main" val="20002"/>
                    </a:ext>
                  </a:extLst>
                </a:gridCol>
                <a:gridCol w="2987100">
                  <a:extLst>
                    <a:ext uri="{9D8B030D-6E8A-4147-A177-3AD203B41FA5}">
                      <a16:colId xmlns:a16="http://schemas.microsoft.com/office/drawing/2014/main" val="20003"/>
                    </a:ext>
                  </a:extLst>
                </a:gridCol>
              </a:tblGrid>
              <a:tr h="5815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dirty="0">
                          <a:latin typeface="Open Sans"/>
                          <a:ea typeface="Open Sans"/>
                          <a:cs typeface="Open Sans"/>
                          <a:sym typeface="Open Sans"/>
                        </a:rPr>
                        <a:t>present simple</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841525">
                <a:tc>
                  <a:txBody>
                    <a:bodyPr/>
                    <a:lstStyle/>
                    <a:p>
                      <a:pPr marL="0" lvl="0" indent="0" rtl="0">
                        <a:spcBef>
                          <a:spcPts val="0"/>
                        </a:spcBef>
                        <a:spcAft>
                          <a:spcPts val="0"/>
                        </a:spcAft>
                        <a:buNone/>
                      </a:pPr>
                      <a:endParaRPr sz="1600" i="1">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1"/>
                  </a:ext>
                </a:extLst>
              </a:tr>
              <a:tr h="849200">
                <a:tc>
                  <a:txBody>
                    <a:bodyPr/>
                    <a:lstStyle/>
                    <a:p>
                      <a:pPr marL="0" lvl="0" indent="0" rtl="0">
                        <a:spcBef>
                          <a:spcPts val="0"/>
                        </a:spcBef>
                        <a:spcAft>
                          <a:spcPts val="0"/>
                        </a:spcAft>
                        <a:buNone/>
                      </a:pPr>
                      <a:endParaRPr sz="1600" i="1">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2"/>
                  </a:ext>
                </a:extLst>
              </a:tr>
              <a:tr h="884200">
                <a:tc>
                  <a:txBody>
                    <a:bodyPr/>
                    <a:lstStyle/>
                    <a:p>
                      <a:pPr marL="0" lvl="0" indent="0" rtl="0">
                        <a:spcBef>
                          <a:spcPts val="0"/>
                        </a:spcBef>
                        <a:spcAft>
                          <a:spcPts val="0"/>
                        </a:spcAft>
                        <a:buNone/>
                      </a:pPr>
                      <a:endParaRPr sz="1600" i="1">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lvl="0" indent="0" rtl="0">
                        <a:spcBef>
                          <a:spcPts val="0"/>
                        </a:spcBef>
                        <a:spcAft>
                          <a:spcPts val="0"/>
                        </a:spcAft>
                        <a:buNone/>
                      </a:pPr>
                      <a:endParaRPr sz="1600" dirty="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3"/>
                  </a:ext>
                </a:extLst>
              </a:tr>
            </a:tbl>
          </a:graphicData>
        </a:graphic>
      </p:graphicFrame>
      <p:sp>
        <p:nvSpPr>
          <p:cNvPr id="182" name="Shape 182"/>
          <p:cNvSpPr/>
          <p:nvPr/>
        </p:nvSpPr>
        <p:spPr>
          <a:xfrm rot="-893767" flipH="1">
            <a:off x="459748" y="2052333"/>
            <a:ext cx="5958753" cy="396736"/>
          </a:xfrm>
          <a:prstGeom prst="arc">
            <a:avLst>
              <a:gd name="adj1" fmla="val 10859110"/>
              <a:gd name="adj2" fmla="val 21035071"/>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183" name="Shape 183"/>
          <p:cNvSpPr txBox="1"/>
          <p:nvPr/>
        </p:nvSpPr>
        <p:spPr>
          <a:xfrm>
            <a:off x="176325" y="296655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Subject + verb in present simple</a:t>
            </a:r>
            <a:endParaRPr sz="1500">
              <a:latin typeface="Open Sans"/>
              <a:ea typeface="Open Sans"/>
              <a:cs typeface="Open Sans"/>
              <a:sym typeface="Open Sans"/>
            </a:endParaRPr>
          </a:p>
        </p:txBody>
      </p:sp>
      <p:sp>
        <p:nvSpPr>
          <p:cNvPr id="184" name="Shape 184"/>
          <p:cNvSpPr txBox="1"/>
          <p:nvPr/>
        </p:nvSpPr>
        <p:spPr>
          <a:xfrm>
            <a:off x="176325" y="3810888"/>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sz="1500" b="1">
                <a:solidFill>
                  <a:schemeClr val="dk1"/>
                </a:solidFill>
                <a:latin typeface="Open Sans"/>
                <a:ea typeface="Open Sans"/>
                <a:cs typeface="Open Sans"/>
                <a:sym typeface="Open Sans"/>
              </a:rPr>
              <a:t>-</a:t>
            </a:r>
            <a:r>
              <a:rPr lang="en-US" sz="1500">
                <a:latin typeface="Open Sans"/>
                <a:ea typeface="Open Sans"/>
                <a:cs typeface="Open Sans"/>
                <a:sym typeface="Open Sans"/>
              </a:rPr>
              <a:t>  Subject + do/does + not + verb bare infinitive</a:t>
            </a:r>
            <a:endParaRPr sz="1500">
              <a:latin typeface="Open Sans"/>
              <a:ea typeface="Open Sans"/>
              <a:cs typeface="Open Sans"/>
              <a:sym typeface="Open Sans"/>
            </a:endParaRPr>
          </a:p>
        </p:txBody>
      </p:sp>
      <p:sp>
        <p:nvSpPr>
          <p:cNvPr id="185" name="Shape 185"/>
          <p:cNvSpPr txBox="1"/>
          <p:nvPr/>
        </p:nvSpPr>
        <p:spPr>
          <a:xfrm>
            <a:off x="176325" y="4655225"/>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(Question word) + do/does + subject + verb bare infinitive</a:t>
            </a:r>
            <a:endParaRPr sz="1500">
              <a:latin typeface="Open Sans"/>
              <a:ea typeface="Open Sans"/>
              <a:cs typeface="Open Sans"/>
              <a:sym typeface="Open Sans"/>
            </a:endParaRPr>
          </a:p>
        </p:txBody>
      </p:sp>
      <p:sp>
        <p:nvSpPr>
          <p:cNvPr id="186" name="Shape 186"/>
          <p:cNvSpPr txBox="1"/>
          <p:nvPr/>
        </p:nvSpPr>
        <p:spPr>
          <a:xfrm>
            <a:off x="3184350" y="4655225"/>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Clr>
                <a:srgbClr val="1B4686"/>
              </a:buClr>
              <a:buSzPts val="1600"/>
              <a:buFont typeface="Arial"/>
              <a:buNone/>
            </a:pPr>
            <a:endParaRPr sz="1500">
              <a:latin typeface="Open Sans"/>
              <a:ea typeface="Open Sans"/>
              <a:cs typeface="Open Sans"/>
              <a:sym typeface="Open Sans"/>
            </a:endParaRPr>
          </a:p>
        </p:txBody>
      </p:sp>
      <p:sp>
        <p:nvSpPr>
          <p:cNvPr id="187" name="Shape 187"/>
          <p:cNvSpPr txBox="1"/>
          <p:nvPr/>
        </p:nvSpPr>
        <p:spPr>
          <a:xfrm>
            <a:off x="6181313" y="296655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88" name="Shape 188"/>
          <p:cNvSpPr txBox="1"/>
          <p:nvPr/>
        </p:nvSpPr>
        <p:spPr>
          <a:xfrm>
            <a:off x="9178300" y="296655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89" name="Shape 189"/>
          <p:cNvSpPr txBox="1"/>
          <p:nvPr/>
        </p:nvSpPr>
        <p:spPr>
          <a:xfrm>
            <a:off x="3178825" y="381090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0" name="Shape 190"/>
          <p:cNvSpPr txBox="1"/>
          <p:nvPr/>
        </p:nvSpPr>
        <p:spPr>
          <a:xfrm>
            <a:off x="6181325" y="3810888"/>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1" name="Shape 191"/>
          <p:cNvSpPr txBox="1"/>
          <p:nvPr/>
        </p:nvSpPr>
        <p:spPr>
          <a:xfrm>
            <a:off x="6181325" y="4655225"/>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2" name="Shape 192"/>
          <p:cNvSpPr txBox="1"/>
          <p:nvPr/>
        </p:nvSpPr>
        <p:spPr>
          <a:xfrm>
            <a:off x="9178300" y="465525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3" name="Shape 193"/>
          <p:cNvSpPr txBox="1"/>
          <p:nvPr/>
        </p:nvSpPr>
        <p:spPr>
          <a:xfrm>
            <a:off x="9178300" y="381090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4" name="Shape 194"/>
          <p:cNvSpPr txBox="1"/>
          <p:nvPr/>
        </p:nvSpPr>
        <p:spPr>
          <a:xfrm>
            <a:off x="3178825" y="2966550"/>
            <a:ext cx="2874000" cy="647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lvl="0" indent="0" rtl="0">
              <a:spcBef>
                <a:spcPts val="0"/>
              </a:spcBef>
              <a:spcAft>
                <a:spcPts val="0"/>
              </a:spcAft>
              <a:buNone/>
            </a:pPr>
            <a:endParaRPr sz="1500">
              <a:latin typeface="Open Sans"/>
              <a:ea typeface="Open Sans"/>
              <a:cs typeface="Open Sans"/>
              <a:sym typeface="Open Sans"/>
            </a:endParaRPr>
          </a:p>
        </p:txBody>
      </p:sp>
      <p:sp>
        <p:nvSpPr>
          <p:cNvPr id="195" name="Shape 195"/>
          <p:cNvSpPr txBox="1"/>
          <p:nvPr/>
        </p:nvSpPr>
        <p:spPr>
          <a:xfrm>
            <a:off x="3184350" y="2966575"/>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Clr>
                <a:srgbClr val="1B4686"/>
              </a:buClr>
              <a:buSzPts val="1600"/>
              <a:buFont typeface="Open Sans"/>
              <a:buNone/>
            </a:pPr>
            <a:r>
              <a:rPr lang="en-US" sz="1500" b="1">
                <a:latin typeface="Open Sans"/>
                <a:ea typeface="Open Sans"/>
                <a:cs typeface="Open Sans"/>
                <a:sym typeface="Open Sans"/>
              </a:rPr>
              <a:t>+ </a:t>
            </a:r>
            <a:r>
              <a:rPr lang="en-US" sz="1500">
                <a:latin typeface="Open Sans"/>
                <a:ea typeface="Open Sans"/>
                <a:cs typeface="Open Sans"/>
                <a:sym typeface="Open Sans"/>
              </a:rPr>
              <a:t>Subject + am/are/is + verb -ing</a:t>
            </a:r>
            <a:endParaRPr sz="1500"/>
          </a:p>
        </p:txBody>
      </p:sp>
      <p:sp>
        <p:nvSpPr>
          <p:cNvPr id="196" name="Shape 196"/>
          <p:cNvSpPr txBox="1"/>
          <p:nvPr/>
        </p:nvSpPr>
        <p:spPr>
          <a:xfrm>
            <a:off x="3184350" y="3810900"/>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Subject + am/are/is + not + verb -ing</a:t>
            </a:r>
            <a:endParaRPr sz="1500"/>
          </a:p>
        </p:txBody>
      </p:sp>
      <p:sp>
        <p:nvSpPr>
          <p:cNvPr id="197" name="Shape 197"/>
          <p:cNvSpPr txBox="1"/>
          <p:nvPr/>
        </p:nvSpPr>
        <p:spPr>
          <a:xfrm>
            <a:off x="3160375" y="4655238"/>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(Question word) + am/are/is + subject + verb –ing</a:t>
            </a:r>
            <a:endParaRPr sz="1500"/>
          </a:p>
        </p:txBody>
      </p:sp>
      <p:sp>
        <p:nvSpPr>
          <p:cNvPr id="198" name="Shape 198"/>
          <p:cNvSpPr txBox="1"/>
          <p:nvPr/>
        </p:nvSpPr>
        <p:spPr>
          <a:xfrm>
            <a:off x="6184088" y="2966513"/>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solidFill>
                  <a:srgbClr val="434343"/>
                </a:solidFill>
                <a:latin typeface="Open Sans"/>
                <a:ea typeface="Open Sans"/>
                <a:cs typeface="Open Sans"/>
                <a:sym typeface="Open Sans"/>
              </a:rPr>
              <a:t>+ </a:t>
            </a:r>
            <a:r>
              <a:rPr lang="en-US" sz="1500">
                <a:solidFill>
                  <a:srgbClr val="434343"/>
                </a:solidFill>
                <a:latin typeface="Open Sans"/>
                <a:ea typeface="Open Sans"/>
                <a:cs typeface="Open Sans"/>
                <a:sym typeface="Open Sans"/>
              </a:rPr>
              <a:t>Subject + have/has + past participle</a:t>
            </a:r>
            <a:endParaRPr sz="1500">
              <a:solidFill>
                <a:srgbClr val="434343"/>
              </a:solidFill>
            </a:endParaRPr>
          </a:p>
        </p:txBody>
      </p:sp>
      <p:sp>
        <p:nvSpPr>
          <p:cNvPr id="199" name="Shape 199"/>
          <p:cNvSpPr txBox="1"/>
          <p:nvPr/>
        </p:nvSpPr>
        <p:spPr>
          <a:xfrm>
            <a:off x="6184088" y="3810875"/>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Subject + have/has + not + past participle</a:t>
            </a:r>
            <a:endParaRPr sz="1500"/>
          </a:p>
        </p:txBody>
      </p:sp>
      <p:sp>
        <p:nvSpPr>
          <p:cNvPr id="200" name="Shape 200"/>
          <p:cNvSpPr txBox="1"/>
          <p:nvPr/>
        </p:nvSpPr>
        <p:spPr>
          <a:xfrm>
            <a:off x="6181325" y="4655213"/>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(Question word) + have/has + subject + past participle</a:t>
            </a:r>
            <a:endParaRPr sz="1500"/>
          </a:p>
        </p:txBody>
      </p:sp>
      <p:sp>
        <p:nvSpPr>
          <p:cNvPr id="201" name="Shape 201"/>
          <p:cNvSpPr txBox="1"/>
          <p:nvPr/>
        </p:nvSpPr>
        <p:spPr>
          <a:xfrm>
            <a:off x="9183825" y="2945288"/>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Subject + have/has + been + verb -ing</a:t>
            </a:r>
            <a:endParaRPr sz="1500"/>
          </a:p>
        </p:txBody>
      </p:sp>
      <p:sp>
        <p:nvSpPr>
          <p:cNvPr id="202" name="Shape 202"/>
          <p:cNvSpPr txBox="1"/>
          <p:nvPr/>
        </p:nvSpPr>
        <p:spPr>
          <a:xfrm>
            <a:off x="9183825" y="3810888"/>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Subject + have/has + not + been + verb -ing</a:t>
            </a:r>
            <a:endParaRPr sz="1500"/>
          </a:p>
        </p:txBody>
      </p:sp>
      <p:sp>
        <p:nvSpPr>
          <p:cNvPr id="203" name="Shape 203"/>
          <p:cNvSpPr txBox="1"/>
          <p:nvPr/>
        </p:nvSpPr>
        <p:spPr>
          <a:xfrm>
            <a:off x="9165375" y="4655238"/>
            <a:ext cx="2910900" cy="647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1500" b="1">
                <a:latin typeface="Open Sans"/>
                <a:ea typeface="Open Sans"/>
                <a:cs typeface="Open Sans"/>
                <a:sym typeface="Open Sans"/>
              </a:rPr>
              <a:t>? </a:t>
            </a:r>
            <a:r>
              <a:rPr lang="en-US" sz="1500">
                <a:latin typeface="Open Sans"/>
                <a:ea typeface="Open Sans"/>
                <a:cs typeface="Open Sans"/>
                <a:sym typeface="Open Sans"/>
              </a:rPr>
              <a:t>(Question word) + have/has + subject + been + verb -ing</a:t>
            </a:r>
            <a:endParaRPr sz="1500"/>
          </a:p>
        </p:txBody>
      </p:sp>
      <p:sp>
        <p:nvSpPr>
          <p:cNvPr id="204" name="Shape 204"/>
          <p:cNvSpPr txBox="1"/>
          <p:nvPr/>
        </p:nvSpPr>
        <p:spPr>
          <a:xfrm>
            <a:off x="3131250" y="2187275"/>
            <a:ext cx="3017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Open Sans"/>
              <a:buNone/>
            </a:pPr>
            <a:r>
              <a:rPr lang="en-US" sz="1600" b="1" dirty="0">
                <a:solidFill>
                  <a:srgbClr val="FFFFFF"/>
                </a:solidFill>
                <a:latin typeface="Open Sans"/>
                <a:ea typeface="Open Sans"/>
                <a:cs typeface="Open Sans"/>
                <a:sym typeface="Open Sans"/>
              </a:rPr>
              <a:t>present continuous</a:t>
            </a:r>
            <a:endParaRPr dirty="0"/>
          </a:p>
        </p:txBody>
      </p:sp>
      <p:sp>
        <p:nvSpPr>
          <p:cNvPr id="205" name="Shape 205"/>
          <p:cNvSpPr txBox="1"/>
          <p:nvPr/>
        </p:nvSpPr>
        <p:spPr>
          <a:xfrm>
            <a:off x="6131000" y="2187275"/>
            <a:ext cx="3017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1600" b="1" dirty="0">
                <a:solidFill>
                  <a:srgbClr val="FFFFFF"/>
                </a:solidFill>
                <a:latin typeface="Open Sans"/>
                <a:ea typeface="Open Sans"/>
                <a:cs typeface="Open Sans"/>
                <a:sym typeface="Open Sans"/>
              </a:rPr>
              <a:t>present perfect simple</a:t>
            </a:r>
            <a:endParaRPr dirty="0"/>
          </a:p>
        </p:txBody>
      </p:sp>
      <p:sp>
        <p:nvSpPr>
          <p:cNvPr id="206" name="Shape 206"/>
          <p:cNvSpPr txBox="1"/>
          <p:nvPr/>
        </p:nvSpPr>
        <p:spPr>
          <a:xfrm>
            <a:off x="9106750" y="2187275"/>
            <a:ext cx="3017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1600" b="1" dirty="0">
                <a:solidFill>
                  <a:srgbClr val="FFFFFF"/>
                </a:solidFill>
                <a:latin typeface="Open Sans"/>
                <a:ea typeface="Open Sans"/>
                <a:cs typeface="Open Sans"/>
                <a:sym typeface="Open Sans"/>
              </a:rPr>
              <a:t>present perfect continuous</a:t>
            </a:r>
            <a:endParaRPr dirty="0"/>
          </a:p>
        </p:txBody>
      </p:sp>
      <p:sp>
        <p:nvSpPr>
          <p:cNvPr id="207" name="Shape 207"/>
          <p:cNvSpPr/>
          <p:nvPr/>
        </p:nvSpPr>
        <p:spPr>
          <a:xfrm>
            <a:off x="333400" y="5637500"/>
            <a:ext cx="3400200" cy="647400"/>
          </a:xfrm>
          <a:prstGeom prst="wedgeRoundRectCallout">
            <a:avLst>
              <a:gd name="adj1" fmla="val 63673"/>
              <a:gd name="adj2" fmla="val 2985"/>
              <a:gd name="adj3" fmla="val 16667"/>
            </a:avLst>
          </a:prstGeom>
          <a:solidFill>
            <a:srgbClr val="F49C4E"/>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Remember that we commonly use contractions, e.g. don’t, haven’t, isn’t.</a:t>
            </a:r>
            <a:endParaRPr>
              <a:solidFill>
                <a:schemeClr val="lt1"/>
              </a:solidFill>
              <a:latin typeface="Open Sans"/>
              <a:ea typeface="Open Sans"/>
              <a:cs typeface="Open Sans"/>
              <a:sym typeface="Open Sans"/>
            </a:endParaRPr>
          </a:p>
        </p:txBody>
      </p:sp>
      <p:sp>
        <p:nvSpPr>
          <p:cNvPr id="208" name="Shape 208"/>
          <p:cNvSpPr/>
          <p:nvPr/>
        </p:nvSpPr>
        <p:spPr>
          <a:xfrm>
            <a:off x="5309375" y="5637500"/>
            <a:ext cx="2910900" cy="647400"/>
          </a:xfrm>
          <a:prstGeom prst="wedgeRoundRectCallout">
            <a:avLst>
              <a:gd name="adj1" fmla="val 63673"/>
              <a:gd name="adj2" fmla="val 2985"/>
              <a:gd name="adj3" fmla="val 16667"/>
            </a:avLst>
          </a:prstGeom>
          <a:solidFill>
            <a:srgbClr val="F49C4E"/>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400"/>
              <a:buFont typeface="Open Sans"/>
              <a:buNone/>
            </a:pPr>
            <a:r>
              <a:rPr lang="en-US">
                <a:solidFill>
                  <a:schemeClr val="lt1"/>
                </a:solidFill>
                <a:latin typeface="Open Sans"/>
                <a:ea typeface="Open Sans"/>
                <a:cs typeface="Open Sans"/>
                <a:sym typeface="Open Sans"/>
              </a:rPr>
              <a:t>In connected speech, this is pronounced /bɪn/, not /bi:n/.</a:t>
            </a:r>
            <a:endParaRPr>
              <a:solidFill>
                <a:schemeClr val="lt1"/>
              </a:solidFill>
              <a:latin typeface="Open Sans"/>
              <a:ea typeface="Open Sans"/>
              <a:cs typeface="Open Sans"/>
              <a:sym typeface="Open Sans"/>
            </a:endParaRPr>
          </a:p>
        </p:txBody>
      </p:sp>
      <p:sp>
        <p:nvSpPr>
          <p:cNvPr id="209" name="Shape 209"/>
          <p:cNvSpPr/>
          <p:nvPr/>
        </p:nvSpPr>
        <p:spPr>
          <a:xfrm>
            <a:off x="9652775" y="6092450"/>
            <a:ext cx="2233200" cy="5757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Let’s practise!</a:t>
            </a:r>
            <a:endParaRPr sz="1600" b="0" i="0" u="none" strike="noStrike" cap="none">
              <a:solidFill>
                <a:schemeClr val="lt1"/>
              </a:solidFill>
              <a:latin typeface="Open Sans"/>
              <a:ea typeface="Open Sans"/>
              <a:cs typeface="Open Sans"/>
              <a:sym typeface="Open Sans"/>
            </a:endParaRPr>
          </a:p>
        </p:txBody>
      </p:sp>
      <p:sp>
        <p:nvSpPr>
          <p:cNvPr id="210" name="Shape 210"/>
          <p:cNvSpPr/>
          <p:nvPr/>
        </p:nvSpPr>
        <p:spPr>
          <a:xfrm rot="9405057" flipH="1">
            <a:off x="3223926" y="4604045"/>
            <a:ext cx="6083928" cy="376981"/>
          </a:xfrm>
          <a:prstGeom prst="arc">
            <a:avLst>
              <a:gd name="adj1" fmla="val 10859110"/>
              <a:gd name="adj2" fmla="val 21342265"/>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211" name="Shape 211"/>
          <p:cNvSpPr/>
          <p:nvPr/>
        </p:nvSpPr>
        <p:spPr>
          <a:xfrm rot="8370565" flipH="1">
            <a:off x="7409517" y="3672974"/>
            <a:ext cx="5506812" cy="629252"/>
          </a:xfrm>
          <a:prstGeom prst="arc">
            <a:avLst>
              <a:gd name="adj1" fmla="val 10844490"/>
              <a:gd name="adj2" fmla="val 2094929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212" name="Shape 212"/>
          <p:cNvSpPr/>
          <p:nvPr/>
        </p:nvSpPr>
        <p:spPr>
          <a:xfrm rot="7848287" flipH="1">
            <a:off x="7092658" y="3468573"/>
            <a:ext cx="5506641" cy="481102"/>
          </a:xfrm>
          <a:prstGeom prst="arc">
            <a:avLst>
              <a:gd name="adj1" fmla="val 10844490"/>
              <a:gd name="adj2" fmla="val 11825222"/>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213" name="Shape 213"/>
          <p:cNvSpPr/>
          <p:nvPr/>
        </p:nvSpPr>
        <p:spPr>
          <a:xfrm rot="9447349" flipH="1">
            <a:off x="7978524" y="4841738"/>
            <a:ext cx="3180003" cy="629724"/>
          </a:xfrm>
          <a:prstGeom prst="arc">
            <a:avLst>
              <a:gd name="adj1" fmla="val 10896348"/>
              <a:gd name="adj2" fmla="val 20096857"/>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Open Sans"/>
              <a:ea typeface="Open Sans"/>
              <a:cs typeface="Open Sans"/>
              <a:sym typeface="Open Sans"/>
            </a:endParaRPr>
          </a:p>
        </p:txBody>
      </p:sp>
      <p:sp>
        <p:nvSpPr>
          <p:cNvPr id="39" name="Google Shape;65;p15">
            <a:extLst>
              <a:ext uri="{FF2B5EF4-FFF2-40B4-BE49-F238E27FC236}">
                <a16:creationId xmlns:a16="http://schemas.microsoft.com/office/drawing/2014/main" id="{59AA958A-FFCC-4060-8084-AACC5C7A3B21}"/>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fade">
                                      <p:cBhvr>
                                        <p:cTn id="7" dur="500"/>
                                        <p:tgtEl>
                                          <p:spTgt spid="179"/>
                                        </p:tgtEl>
                                      </p:cBhvr>
                                    </p:animEffect>
                                  </p:childTnLst>
                                </p:cTn>
                              </p:par>
                              <p:par>
                                <p:cTn id="8" presetID="10" presetClass="entr" presetSubtype="0" fill="hold" nodeType="withEffect">
                                  <p:stCondLst>
                                    <p:cond delay="0"/>
                                  </p:stCondLst>
                                  <p:childTnLst>
                                    <p:set>
                                      <p:cBhvr>
                                        <p:cTn id="9" dur="1" fill="hold">
                                          <p:stCondLst>
                                            <p:cond delay="0"/>
                                          </p:stCondLst>
                                        </p:cTn>
                                        <p:tgtEl>
                                          <p:spTgt spid="180"/>
                                        </p:tgtEl>
                                        <p:attrNameLst>
                                          <p:attrName>style.visibility</p:attrName>
                                        </p:attrNameLst>
                                      </p:cBhvr>
                                      <p:to>
                                        <p:strVal val="visible"/>
                                      </p:to>
                                    </p:set>
                                    <p:animEffect transition="in" filter="fade">
                                      <p:cBhvr>
                                        <p:cTn id="10" dur="500"/>
                                        <p:tgtEl>
                                          <p:spTgt spid="180"/>
                                        </p:tgtEl>
                                      </p:cBhvr>
                                    </p:animEffect>
                                  </p:childTnLst>
                                </p:cTn>
                              </p:par>
                              <p:par>
                                <p:cTn id="11" presetID="10" presetClass="entr" presetSubtype="0" fill="hold" nodeType="withEffect">
                                  <p:stCondLst>
                                    <p:cond delay="0"/>
                                  </p:stCondLst>
                                  <p:childTnLst>
                                    <p:set>
                                      <p:cBhvr>
                                        <p:cTn id="12" dur="1" fill="hold">
                                          <p:stCondLst>
                                            <p:cond delay="0"/>
                                          </p:stCondLst>
                                        </p:cTn>
                                        <p:tgtEl>
                                          <p:spTgt spid="182"/>
                                        </p:tgtEl>
                                        <p:attrNameLst>
                                          <p:attrName>style.visibility</p:attrName>
                                        </p:attrNameLst>
                                      </p:cBhvr>
                                      <p:to>
                                        <p:strVal val="visible"/>
                                      </p:to>
                                    </p:set>
                                    <p:animEffect transition="in" filter="fade">
                                      <p:cBhvr>
                                        <p:cTn id="13" dur="1000"/>
                                        <p:tgtEl>
                                          <p:spTgt spid="18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4"/>
                                        </p:tgtEl>
                                        <p:attrNameLst>
                                          <p:attrName>style.visibility</p:attrName>
                                        </p:attrNameLst>
                                      </p:cBhvr>
                                      <p:to>
                                        <p:strVal val="visible"/>
                                      </p:to>
                                    </p:set>
                                    <p:animEffect transition="in" filter="fade">
                                      <p:cBhvr>
                                        <p:cTn id="18" dur="1000"/>
                                        <p:tgtEl>
                                          <p:spTgt spid="204"/>
                                        </p:tgtEl>
                                      </p:cBhvr>
                                    </p:animEffect>
                                  </p:childTnLst>
                                </p:cTn>
                              </p:par>
                              <p:par>
                                <p:cTn id="19" presetID="10" presetClass="entr" presetSubtype="0" fill="hold" nodeType="withEffect">
                                  <p:stCondLst>
                                    <p:cond delay="0"/>
                                  </p:stCondLst>
                                  <p:childTnLst>
                                    <p:set>
                                      <p:cBhvr>
                                        <p:cTn id="20" dur="1" fill="hold">
                                          <p:stCondLst>
                                            <p:cond delay="0"/>
                                          </p:stCondLst>
                                        </p:cTn>
                                        <p:tgtEl>
                                          <p:spTgt spid="205"/>
                                        </p:tgtEl>
                                        <p:attrNameLst>
                                          <p:attrName>style.visibility</p:attrName>
                                        </p:attrNameLst>
                                      </p:cBhvr>
                                      <p:to>
                                        <p:strVal val="visible"/>
                                      </p:to>
                                    </p:set>
                                    <p:animEffect transition="in" filter="fade">
                                      <p:cBhvr>
                                        <p:cTn id="21" dur="1000"/>
                                        <p:tgtEl>
                                          <p:spTgt spid="205"/>
                                        </p:tgtEl>
                                      </p:cBhvr>
                                    </p:animEffect>
                                  </p:childTnLst>
                                </p:cTn>
                              </p:par>
                              <p:par>
                                <p:cTn id="22" presetID="10" presetClass="entr" presetSubtype="0" fill="hold" nodeType="withEffect">
                                  <p:stCondLst>
                                    <p:cond delay="0"/>
                                  </p:stCondLst>
                                  <p:childTnLst>
                                    <p:set>
                                      <p:cBhvr>
                                        <p:cTn id="23" dur="1" fill="hold">
                                          <p:stCondLst>
                                            <p:cond delay="0"/>
                                          </p:stCondLst>
                                        </p:cTn>
                                        <p:tgtEl>
                                          <p:spTgt spid="206"/>
                                        </p:tgtEl>
                                        <p:attrNameLst>
                                          <p:attrName>style.visibility</p:attrName>
                                        </p:attrNameLst>
                                      </p:cBhvr>
                                      <p:to>
                                        <p:strVal val="visible"/>
                                      </p:to>
                                    </p:set>
                                    <p:animEffect transition="in" filter="fade">
                                      <p:cBhvr>
                                        <p:cTn id="24" dur="1000"/>
                                        <p:tgtEl>
                                          <p:spTgt spid="20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5"/>
                                        </p:tgtEl>
                                        <p:attrNameLst>
                                          <p:attrName>style.visibility</p:attrName>
                                        </p:attrNameLst>
                                      </p:cBhvr>
                                      <p:to>
                                        <p:strVal val="visible"/>
                                      </p:to>
                                    </p:set>
                                    <p:animEffect transition="in" filter="fade">
                                      <p:cBhvr>
                                        <p:cTn id="29" dur="1000"/>
                                        <p:tgtEl>
                                          <p:spTgt spid="195"/>
                                        </p:tgtEl>
                                      </p:cBhvr>
                                    </p:animEffect>
                                  </p:childTnLst>
                                </p:cTn>
                              </p:par>
                              <p:par>
                                <p:cTn id="30" presetID="10" presetClass="entr" presetSubtype="0" fill="hold" nodeType="withEffect">
                                  <p:stCondLst>
                                    <p:cond delay="0"/>
                                  </p:stCondLst>
                                  <p:childTnLst>
                                    <p:set>
                                      <p:cBhvr>
                                        <p:cTn id="31" dur="1" fill="hold">
                                          <p:stCondLst>
                                            <p:cond delay="0"/>
                                          </p:stCondLst>
                                        </p:cTn>
                                        <p:tgtEl>
                                          <p:spTgt spid="196"/>
                                        </p:tgtEl>
                                        <p:attrNameLst>
                                          <p:attrName>style.visibility</p:attrName>
                                        </p:attrNameLst>
                                      </p:cBhvr>
                                      <p:to>
                                        <p:strVal val="visible"/>
                                      </p:to>
                                    </p:set>
                                    <p:animEffect transition="in" filter="fade">
                                      <p:cBhvr>
                                        <p:cTn id="32" dur="1000"/>
                                        <p:tgtEl>
                                          <p:spTgt spid="196"/>
                                        </p:tgtEl>
                                      </p:cBhvr>
                                    </p:animEffect>
                                  </p:childTnLst>
                                </p:cTn>
                              </p:par>
                              <p:par>
                                <p:cTn id="33" presetID="10" presetClass="entr" presetSubtype="0" fill="hold" nodeType="withEffect">
                                  <p:stCondLst>
                                    <p:cond delay="0"/>
                                  </p:stCondLst>
                                  <p:childTnLst>
                                    <p:set>
                                      <p:cBhvr>
                                        <p:cTn id="34" dur="1" fill="hold">
                                          <p:stCondLst>
                                            <p:cond delay="0"/>
                                          </p:stCondLst>
                                        </p:cTn>
                                        <p:tgtEl>
                                          <p:spTgt spid="197"/>
                                        </p:tgtEl>
                                        <p:attrNameLst>
                                          <p:attrName>style.visibility</p:attrName>
                                        </p:attrNameLst>
                                      </p:cBhvr>
                                      <p:to>
                                        <p:strVal val="visible"/>
                                      </p:to>
                                    </p:set>
                                    <p:animEffect transition="in" filter="fade">
                                      <p:cBhvr>
                                        <p:cTn id="35" dur="1000"/>
                                        <p:tgtEl>
                                          <p:spTgt spid="19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8"/>
                                        </p:tgtEl>
                                        <p:attrNameLst>
                                          <p:attrName>style.visibility</p:attrName>
                                        </p:attrNameLst>
                                      </p:cBhvr>
                                      <p:to>
                                        <p:strVal val="visible"/>
                                      </p:to>
                                    </p:set>
                                    <p:animEffect transition="in" filter="fade">
                                      <p:cBhvr>
                                        <p:cTn id="40" dur="1000"/>
                                        <p:tgtEl>
                                          <p:spTgt spid="198"/>
                                        </p:tgtEl>
                                      </p:cBhvr>
                                    </p:animEffect>
                                  </p:childTnLst>
                                </p:cTn>
                              </p:par>
                              <p:par>
                                <p:cTn id="41" presetID="10" presetClass="entr" presetSubtype="0" fill="hold" nodeType="withEffect">
                                  <p:stCondLst>
                                    <p:cond delay="0"/>
                                  </p:stCondLst>
                                  <p:childTnLst>
                                    <p:set>
                                      <p:cBhvr>
                                        <p:cTn id="42" dur="1" fill="hold">
                                          <p:stCondLst>
                                            <p:cond delay="0"/>
                                          </p:stCondLst>
                                        </p:cTn>
                                        <p:tgtEl>
                                          <p:spTgt spid="199"/>
                                        </p:tgtEl>
                                        <p:attrNameLst>
                                          <p:attrName>style.visibility</p:attrName>
                                        </p:attrNameLst>
                                      </p:cBhvr>
                                      <p:to>
                                        <p:strVal val="visible"/>
                                      </p:to>
                                    </p:set>
                                    <p:animEffect transition="in" filter="fade">
                                      <p:cBhvr>
                                        <p:cTn id="43" dur="1000"/>
                                        <p:tgtEl>
                                          <p:spTgt spid="199"/>
                                        </p:tgtEl>
                                      </p:cBhvr>
                                    </p:animEffect>
                                  </p:childTnLst>
                                </p:cTn>
                              </p:par>
                              <p:par>
                                <p:cTn id="44" presetID="10" presetClass="entr" presetSubtype="0" fill="hold" nodeType="withEffect">
                                  <p:stCondLst>
                                    <p:cond delay="0"/>
                                  </p:stCondLst>
                                  <p:childTnLst>
                                    <p:set>
                                      <p:cBhvr>
                                        <p:cTn id="45" dur="1" fill="hold">
                                          <p:stCondLst>
                                            <p:cond delay="0"/>
                                          </p:stCondLst>
                                        </p:cTn>
                                        <p:tgtEl>
                                          <p:spTgt spid="200"/>
                                        </p:tgtEl>
                                        <p:attrNameLst>
                                          <p:attrName>style.visibility</p:attrName>
                                        </p:attrNameLst>
                                      </p:cBhvr>
                                      <p:to>
                                        <p:strVal val="visible"/>
                                      </p:to>
                                    </p:set>
                                    <p:animEffect transition="in" filter="fade">
                                      <p:cBhvr>
                                        <p:cTn id="46" dur="1000"/>
                                        <p:tgtEl>
                                          <p:spTgt spid="20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01"/>
                                        </p:tgtEl>
                                        <p:attrNameLst>
                                          <p:attrName>style.visibility</p:attrName>
                                        </p:attrNameLst>
                                      </p:cBhvr>
                                      <p:to>
                                        <p:strVal val="visible"/>
                                      </p:to>
                                    </p:set>
                                    <p:animEffect transition="in" filter="fade">
                                      <p:cBhvr>
                                        <p:cTn id="51" dur="1000"/>
                                        <p:tgtEl>
                                          <p:spTgt spid="201"/>
                                        </p:tgtEl>
                                      </p:cBhvr>
                                    </p:animEffect>
                                  </p:childTnLst>
                                </p:cTn>
                              </p:par>
                              <p:par>
                                <p:cTn id="52" presetID="10" presetClass="entr" presetSubtype="0" fill="hold" nodeType="withEffect">
                                  <p:stCondLst>
                                    <p:cond delay="0"/>
                                  </p:stCondLst>
                                  <p:childTnLst>
                                    <p:set>
                                      <p:cBhvr>
                                        <p:cTn id="53" dur="1" fill="hold">
                                          <p:stCondLst>
                                            <p:cond delay="0"/>
                                          </p:stCondLst>
                                        </p:cTn>
                                        <p:tgtEl>
                                          <p:spTgt spid="202"/>
                                        </p:tgtEl>
                                        <p:attrNameLst>
                                          <p:attrName>style.visibility</p:attrName>
                                        </p:attrNameLst>
                                      </p:cBhvr>
                                      <p:to>
                                        <p:strVal val="visible"/>
                                      </p:to>
                                    </p:set>
                                    <p:animEffect transition="in" filter="fade">
                                      <p:cBhvr>
                                        <p:cTn id="54" dur="1000"/>
                                        <p:tgtEl>
                                          <p:spTgt spid="202"/>
                                        </p:tgtEl>
                                      </p:cBhvr>
                                    </p:animEffect>
                                  </p:childTnLst>
                                </p:cTn>
                              </p:par>
                              <p:par>
                                <p:cTn id="55" presetID="10" presetClass="entr" presetSubtype="0" fill="hold" nodeType="withEffect">
                                  <p:stCondLst>
                                    <p:cond delay="0"/>
                                  </p:stCondLst>
                                  <p:childTnLst>
                                    <p:set>
                                      <p:cBhvr>
                                        <p:cTn id="56" dur="1" fill="hold">
                                          <p:stCondLst>
                                            <p:cond delay="0"/>
                                          </p:stCondLst>
                                        </p:cTn>
                                        <p:tgtEl>
                                          <p:spTgt spid="203"/>
                                        </p:tgtEl>
                                        <p:attrNameLst>
                                          <p:attrName>style.visibility</p:attrName>
                                        </p:attrNameLst>
                                      </p:cBhvr>
                                      <p:to>
                                        <p:strVal val="visible"/>
                                      </p:to>
                                    </p:set>
                                    <p:animEffect transition="in" filter="fade">
                                      <p:cBhvr>
                                        <p:cTn id="57" dur="1000"/>
                                        <p:tgtEl>
                                          <p:spTgt spid="20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07"/>
                                        </p:tgtEl>
                                        <p:attrNameLst>
                                          <p:attrName>style.visibility</p:attrName>
                                        </p:attrNameLst>
                                      </p:cBhvr>
                                      <p:to>
                                        <p:strVal val="visible"/>
                                      </p:to>
                                    </p:set>
                                    <p:animEffect transition="in" filter="fade">
                                      <p:cBhvr>
                                        <p:cTn id="62" dur="1000"/>
                                        <p:tgtEl>
                                          <p:spTgt spid="207"/>
                                        </p:tgtEl>
                                      </p:cBhvr>
                                    </p:animEffect>
                                  </p:childTnLst>
                                </p:cTn>
                              </p:par>
                              <p:par>
                                <p:cTn id="63" presetID="10" presetClass="entr" presetSubtype="0" fill="hold" nodeType="withEffect">
                                  <p:stCondLst>
                                    <p:cond delay="0"/>
                                  </p:stCondLst>
                                  <p:childTnLst>
                                    <p:set>
                                      <p:cBhvr>
                                        <p:cTn id="64" dur="1" fill="hold">
                                          <p:stCondLst>
                                            <p:cond delay="0"/>
                                          </p:stCondLst>
                                        </p:cTn>
                                        <p:tgtEl>
                                          <p:spTgt spid="210"/>
                                        </p:tgtEl>
                                        <p:attrNameLst>
                                          <p:attrName>style.visibility</p:attrName>
                                        </p:attrNameLst>
                                      </p:cBhvr>
                                      <p:to>
                                        <p:strVal val="visible"/>
                                      </p:to>
                                    </p:set>
                                    <p:animEffect transition="in" filter="fade">
                                      <p:cBhvr>
                                        <p:cTn id="65" dur="1000"/>
                                        <p:tgtEl>
                                          <p:spTgt spid="21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08"/>
                                        </p:tgtEl>
                                        <p:attrNameLst>
                                          <p:attrName>style.visibility</p:attrName>
                                        </p:attrNameLst>
                                      </p:cBhvr>
                                      <p:to>
                                        <p:strVal val="visible"/>
                                      </p:to>
                                    </p:set>
                                    <p:animEffect transition="in" filter="fade">
                                      <p:cBhvr>
                                        <p:cTn id="70" dur="1000"/>
                                        <p:tgtEl>
                                          <p:spTgt spid="208"/>
                                        </p:tgtEl>
                                      </p:cBhvr>
                                    </p:animEffect>
                                  </p:childTnLst>
                                </p:cTn>
                              </p:par>
                              <p:par>
                                <p:cTn id="71" presetID="10" presetClass="entr" presetSubtype="0" fill="hold" nodeType="withEffect">
                                  <p:stCondLst>
                                    <p:cond delay="0"/>
                                  </p:stCondLst>
                                  <p:childTnLst>
                                    <p:set>
                                      <p:cBhvr>
                                        <p:cTn id="72" dur="1" fill="hold">
                                          <p:stCondLst>
                                            <p:cond delay="0"/>
                                          </p:stCondLst>
                                        </p:cTn>
                                        <p:tgtEl>
                                          <p:spTgt spid="211"/>
                                        </p:tgtEl>
                                        <p:attrNameLst>
                                          <p:attrName>style.visibility</p:attrName>
                                        </p:attrNameLst>
                                      </p:cBhvr>
                                      <p:to>
                                        <p:strVal val="visible"/>
                                      </p:to>
                                    </p:set>
                                    <p:animEffect transition="in" filter="fade">
                                      <p:cBhvr>
                                        <p:cTn id="73" dur="1000"/>
                                        <p:tgtEl>
                                          <p:spTgt spid="211"/>
                                        </p:tgtEl>
                                      </p:cBhvr>
                                    </p:animEffect>
                                  </p:childTnLst>
                                </p:cTn>
                              </p:par>
                              <p:par>
                                <p:cTn id="74" presetID="10" presetClass="entr" presetSubtype="0" fill="hold" nodeType="withEffect">
                                  <p:stCondLst>
                                    <p:cond delay="0"/>
                                  </p:stCondLst>
                                  <p:childTnLst>
                                    <p:set>
                                      <p:cBhvr>
                                        <p:cTn id="75" dur="1" fill="hold">
                                          <p:stCondLst>
                                            <p:cond delay="0"/>
                                          </p:stCondLst>
                                        </p:cTn>
                                        <p:tgtEl>
                                          <p:spTgt spid="212"/>
                                        </p:tgtEl>
                                        <p:attrNameLst>
                                          <p:attrName>style.visibility</p:attrName>
                                        </p:attrNameLst>
                                      </p:cBhvr>
                                      <p:to>
                                        <p:strVal val="visible"/>
                                      </p:to>
                                    </p:set>
                                    <p:animEffect transition="in" filter="fade">
                                      <p:cBhvr>
                                        <p:cTn id="76" dur="1000"/>
                                        <p:tgtEl>
                                          <p:spTgt spid="212"/>
                                        </p:tgtEl>
                                      </p:cBhvr>
                                    </p:animEffect>
                                  </p:childTnLst>
                                </p:cTn>
                              </p:par>
                              <p:par>
                                <p:cTn id="77" presetID="10" presetClass="entr" presetSubtype="0" fill="hold" nodeType="withEffect">
                                  <p:stCondLst>
                                    <p:cond delay="0"/>
                                  </p:stCondLst>
                                  <p:childTnLst>
                                    <p:set>
                                      <p:cBhvr>
                                        <p:cTn id="78" dur="1" fill="hold">
                                          <p:stCondLst>
                                            <p:cond delay="0"/>
                                          </p:stCondLst>
                                        </p:cTn>
                                        <p:tgtEl>
                                          <p:spTgt spid="213"/>
                                        </p:tgtEl>
                                        <p:attrNameLst>
                                          <p:attrName>style.visibility</p:attrName>
                                        </p:attrNameLst>
                                      </p:cBhvr>
                                      <p:to>
                                        <p:strVal val="visible"/>
                                      </p:to>
                                    </p:set>
                                    <p:animEffect transition="in" filter="fade">
                                      <p:cBhvr>
                                        <p:cTn id="79" dur="1000"/>
                                        <p:tgtEl>
                                          <p:spTgt spid="21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09"/>
                                        </p:tgtEl>
                                        <p:attrNameLst>
                                          <p:attrName>style.visibility</p:attrName>
                                        </p:attrNameLst>
                                      </p:cBhvr>
                                      <p:to>
                                        <p:strVal val="visible"/>
                                      </p:to>
                                    </p:set>
                                    <p:animEffect transition="in" filter="fade">
                                      <p:cBhvr>
                                        <p:cTn id="84" dur="10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1538</TotalTime>
  <Words>1495</Words>
  <Application>Microsoft Office PowerPoint</Application>
  <PresentationFormat>Widescreen</PresentationFormat>
  <Paragraphs>147</Paragraphs>
  <Slides>10</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Noto Sans Symbols</vt:lpstr>
      <vt:lpstr>Open Sans</vt:lpstr>
      <vt:lpstr>Rockwell</vt:lpstr>
      <vt:lpstr>Rokkitt</vt:lpstr>
      <vt:lpstr>Times New Roman</vt:lpstr>
      <vt:lpstr>Simple Light</vt:lpstr>
      <vt:lpstr>Pearson</vt:lpstr>
      <vt:lpstr>Grammar B2 present tenses</vt:lpstr>
      <vt:lpstr>It’s easier to understand when we use the different present tenses if we compare them. </vt:lpstr>
      <vt:lpstr>Function: When do we use them?</vt:lpstr>
      <vt:lpstr>PowerPoint Presentation</vt:lpstr>
      <vt:lpstr>PowerPoint Presentation</vt:lpstr>
      <vt:lpstr>Function: When do we use them?</vt:lpstr>
      <vt:lpstr>Function: When do we use them?</vt:lpstr>
      <vt:lpstr>Function: When do we use them?</vt:lpstr>
      <vt:lpstr>Form: How do we make these structures?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Timothy</dc:creator>
  <cp:lastModifiedBy>Muszynski, Daniel</cp:lastModifiedBy>
  <cp:revision>15</cp:revision>
  <dcterms:modified xsi:type="dcterms:W3CDTF">2019-12-05T10:52:35Z</dcterms:modified>
</cp:coreProperties>
</file>